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73" r:id="rId4"/>
    <p:sldId id="291" r:id="rId5"/>
    <p:sldId id="292" r:id="rId6"/>
    <p:sldId id="257" r:id="rId7"/>
    <p:sldId id="272" r:id="rId8"/>
    <p:sldId id="293" r:id="rId9"/>
    <p:sldId id="274" r:id="rId10"/>
    <p:sldId id="271" r:id="rId11"/>
    <p:sldId id="270" r:id="rId12"/>
    <p:sldId id="269" r:id="rId13"/>
    <p:sldId id="294" r:id="rId14"/>
    <p:sldId id="275" r:id="rId15"/>
    <p:sldId id="283" r:id="rId16"/>
    <p:sldId id="282" r:id="rId17"/>
    <p:sldId id="258" r:id="rId18"/>
    <p:sldId id="297" r:id="rId19"/>
    <p:sldId id="276" r:id="rId20"/>
    <p:sldId id="284" r:id="rId21"/>
    <p:sldId id="259" r:id="rId22"/>
    <p:sldId id="295" r:id="rId23"/>
    <p:sldId id="279" r:id="rId24"/>
    <p:sldId id="286" r:id="rId25"/>
    <p:sldId id="267" r:id="rId26"/>
    <p:sldId id="268" r:id="rId27"/>
    <p:sldId id="262" r:id="rId28"/>
    <p:sldId id="298" r:id="rId29"/>
    <p:sldId id="280" r:id="rId30"/>
    <p:sldId id="288" r:id="rId31"/>
    <p:sldId id="289" r:id="rId32"/>
    <p:sldId id="290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474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7705-82B6-4467-A947-D5626734293D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A74E-E1D3-4481-A81D-C0735077C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40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.xml"/><Relationship Id="rId3" Type="http://schemas.openxmlformats.org/officeDocument/2006/relationships/slide" Target="../slides/slide2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8.xml"/><Relationship Id="rId5" Type="http://schemas.openxmlformats.org/officeDocument/2006/relationships/slide" Target="../slides/slide18.xml"/><Relationship Id="rId4" Type="http://schemas.openxmlformats.org/officeDocument/2006/relationships/slide" Target="../slides/slide13.xml"/><Relationship Id="rId9" Type="http://schemas.openxmlformats.org/officeDocument/2006/relationships/slide" Target="../slides/slide2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 rot="16200000">
            <a:off x="3327298" y="2901754"/>
            <a:ext cx="6840761" cy="102279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-217039" y="225700"/>
            <a:ext cx="9208640" cy="1700808"/>
          </a:xfrm>
          <a:custGeom>
            <a:avLst/>
            <a:gdLst>
              <a:gd name="connsiteX0" fmla="*/ 0 w 8295267"/>
              <a:gd name="connsiteY0" fmla="*/ 0 h 1700808"/>
              <a:gd name="connsiteX1" fmla="*/ 8295267 w 8295267"/>
              <a:gd name="connsiteY1" fmla="*/ 0 h 1700808"/>
              <a:gd name="connsiteX2" fmla="*/ 8295267 w 8295267"/>
              <a:gd name="connsiteY2" fmla="*/ 1700808 h 1700808"/>
              <a:gd name="connsiteX3" fmla="*/ 0 w 8295267"/>
              <a:gd name="connsiteY3" fmla="*/ 1700808 h 1700808"/>
              <a:gd name="connsiteX4" fmla="*/ 0 w 8295267"/>
              <a:gd name="connsiteY4" fmla="*/ 0 h 1700808"/>
              <a:gd name="connsiteX0" fmla="*/ 0 w 8295267"/>
              <a:gd name="connsiteY0" fmla="*/ 0 h 1700808"/>
              <a:gd name="connsiteX1" fmla="*/ 8295267 w 8295267"/>
              <a:gd name="connsiteY1" fmla="*/ 0 h 1700808"/>
              <a:gd name="connsiteX2" fmla="*/ 8295267 w 8295267"/>
              <a:gd name="connsiteY2" fmla="*/ 1700808 h 1700808"/>
              <a:gd name="connsiteX3" fmla="*/ 0 w 8295267"/>
              <a:gd name="connsiteY3" fmla="*/ 1700808 h 1700808"/>
              <a:gd name="connsiteX4" fmla="*/ 1027 w 8295267"/>
              <a:gd name="connsiteY4" fmla="*/ 913048 h 1700808"/>
              <a:gd name="connsiteX5" fmla="*/ 0 w 8295267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8640" h="1700808">
                <a:moveTo>
                  <a:pt x="913373" y="0"/>
                </a:moveTo>
                <a:lnTo>
                  <a:pt x="9208640" y="0"/>
                </a:lnTo>
                <a:lnTo>
                  <a:pt x="9208640" y="1700808"/>
                </a:lnTo>
                <a:lnTo>
                  <a:pt x="913373" y="1700808"/>
                </a:lnTo>
                <a:lnTo>
                  <a:pt x="0" y="829228"/>
                </a:lnTo>
                <a:lnTo>
                  <a:pt x="91337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175252"/>
            <a:ext cx="5253908" cy="34635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 userDrawn="1"/>
        </p:nvSpPr>
        <p:spPr>
          <a:xfrm>
            <a:off x="6826043" y="2368014"/>
            <a:ext cx="1893977" cy="4320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entury Gothic" pitchFamily="34" charset="0"/>
              </a:rPr>
              <a:t>Planning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 userDrawn="1"/>
        </p:nvSpPr>
        <p:spPr>
          <a:xfrm>
            <a:off x="6826043" y="3546846"/>
            <a:ext cx="1893977" cy="4320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entury Gothic" pitchFamily="34" charset="0"/>
              </a:rPr>
              <a:t>House Design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 userDrawn="1"/>
        </p:nvSpPr>
        <p:spPr>
          <a:xfrm>
            <a:off x="6826043" y="4136262"/>
            <a:ext cx="1893977" cy="4320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entury Gothic" pitchFamily="34" charset="0"/>
              </a:rPr>
              <a:t>Finances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9" name="Rectangle 8">
            <a:hlinkClick r:id="rId6" action="ppaction://hlinksldjump"/>
          </p:cNvPr>
          <p:cNvSpPr/>
          <p:nvPr userDrawn="1"/>
        </p:nvSpPr>
        <p:spPr>
          <a:xfrm>
            <a:off x="6826042" y="5311375"/>
            <a:ext cx="1893977" cy="4320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entury Gothic" pitchFamily="34" charset="0"/>
              </a:rPr>
              <a:t>Evaluation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322634" y="474443"/>
            <a:ext cx="3960440" cy="1584176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00"/>
              </a:lnSpc>
            </a:pPr>
            <a:r>
              <a:rPr lang="en-GB" sz="7200" b="1" spc="-150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GRAND</a:t>
            </a:r>
            <a:r>
              <a:rPr lang="en-GB" sz="6600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/>
            </a:r>
            <a:br>
              <a:rPr lang="en-GB" sz="6600" spc="-15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entury Gothic" pitchFamily="34" charset="0"/>
              </a:rPr>
            </a:br>
            <a:r>
              <a:rPr lang="en-GB" sz="6600" spc="-3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DESIGNS</a:t>
            </a:r>
            <a:endParaRPr lang="en-GB" sz="6600" spc="-300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61628" y="379264"/>
            <a:ext cx="1418578" cy="1410223"/>
            <a:chOff x="4283967" y="228028"/>
            <a:chExt cx="1224137" cy="1216927"/>
          </a:xfrm>
          <a:solidFill>
            <a:schemeClr val="bg1"/>
          </a:solidFill>
        </p:grpSpPr>
        <p:sp>
          <p:nvSpPr>
            <p:cNvPr id="13" name="Isosceles Triangle 12"/>
            <p:cNvSpPr/>
            <p:nvPr/>
          </p:nvSpPr>
          <p:spPr>
            <a:xfrm>
              <a:off x="4499992" y="384579"/>
              <a:ext cx="792088" cy="39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3968" y="252140"/>
              <a:ext cx="54000" cy="1160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4104" y="251875"/>
              <a:ext cx="54000" cy="1160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4869035" y="-357040"/>
              <a:ext cx="5400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4869035" y="805887"/>
              <a:ext cx="5400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22064" y="435048"/>
              <a:ext cx="126000" cy="235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19497" y="770666"/>
              <a:ext cx="828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88012" y="780579"/>
              <a:ext cx="828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2463" y="770666"/>
              <a:ext cx="1800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68969" y="1030914"/>
              <a:ext cx="180000" cy="259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37697" y="710552"/>
              <a:ext cx="537367" cy="1216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53916" y="1030845"/>
              <a:ext cx="537367" cy="75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/>
          <a:srcRect b="48406"/>
          <a:stretch/>
        </p:blipFill>
        <p:spPr>
          <a:xfrm>
            <a:off x="6065475" y="6146210"/>
            <a:ext cx="1511939" cy="739174"/>
          </a:xfrm>
          <a:prstGeom prst="rect">
            <a:avLst/>
          </a:prstGeom>
        </p:spPr>
      </p:pic>
      <p:sp>
        <p:nvSpPr>
          <p:cNvPr id="28" name="Rectangle 27">
            <a:hlinkClick r:id="rId8" action="ppaction://hlinksldjump"/>
          </p:cNvPr>
          <p:cNvSpPr/>
          <p:nvPr userDrawn="1"/>
        </p:nvSpPr>
        <p:spPr>
          <a:xfrm>
            <a:off x="6826043" y="2957430"/>
            <a:ext cx="1893977" cy="4320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entury Gothic" pitchFamily="34" charset="0"/>
              </a:rPr>
              <a:t>Using </a:t>
            </a:r>
            <a:r>
              <a:rPr lang="en-GB" dirty="0" err="1" smtClean="0">
                <a:latin typeface="Century Gothic" pitchFamily="34" charset="0"/>
              </a:rPr>
              <a:t>SketchUp</a:t>
            </a:r>
            <a:endParaRPr lang="en-GB" dirty="0"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 rot="16200000">
            <a:off x="4471623" y="3887326"/>
            <a:ext cx="411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kern="1200" dirty="0" smtClean="0">
                <a:solidFill>
                  <a:schemeClr val="lt1"/>
                </a:solidFill>
                <a:latin typeface="Century Gothic" pitchFamily="34" charset="0"/>
                <a:ea typeface="+mn-ea"/>
                <a:cs typeface="+mn-cs"/>
              </a:rPr>
              <a:t>Select a Lesson</a:t>
            </a:r>
            <a:endParaRPr lang="en-GB" sz="2400" kern="1200" dirty="0">
              <a:solidFill>
                <a:schemeClr val="lt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hlinkClick r:id="rId9" action="ppaction://hlinksldjump"/>
          </p:cNvPr>
          <p:cNvSpPr/>
          <p:nvPr userDrawn="1"/>
        </p:nvSpPr>
        <p:spPr>
          <a:xfrm>
            <a:off x="6826043" y="4725678"/>
            <a:ext cx="1893977" cy="43204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 smtClean="0">
                <a:latin typeface="Century Gothic" pitchFamily="34" charset="0"/>
              </a:rPr>
              <a:t>Presentation</a:t>
            </a:r>
            <a:endParaRPr lang="en-GB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2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8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1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2478A3"/>
              </a:gs>
              <a:gs pos="100000">
                <a:srgbClr val="7CCEE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3" descr="C:\Users\nicki\SkyDrive\Documents\Kodu Kup\Media\bottom b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4763"/>
            <a:ext cx="9144000" cy="1373237"/>
          </a:xfrm>
          <a:prstGeom prst="rect">
            <a:avLst/>
          </a:prstGeom>
          <a:noFill/>
          <a:effectLst>
            <a:glow rad="101600">
              <a:schemeClr val="accent2">
                <a:lumMod val="60000"/>
                <a:lumOff val="40000"/>
                <a:alpha val="2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35" y="1328789"/>
            <a:ext cx="8538596" cy="461481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"/>
              <a:defRPr>
                <a:solidFill>
                  <a:schemeClr val="bg1"/>
                </a:solidFill>
              </a:defRPr>
            </a:lvl1pPr>
            <a:lvl2pPr marL="685800" indent="-228600">
              <a:buFont typeface="Wingdings" panose="05000000000000000000" pitchFamily="2" charset="2"/>
              <a:buChar char="þ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8BEB-A02D-49FB-A25E-9F798A079D59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ECFB-7A4F-4FBF-BF5D-09466F387C1F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 userDrawn="1"/>
        </p:nvGrpSpPr>
        <p:grpSpPr>
          <a:xfrm rot="21540000">
            <a:off x="387472" y="204054"/>
            <a:ext cx="8524523" cy="905067"/>
            <a:chOff x="421732" y="-26094"/>
            <a:chExt cx="18289677" cy="194195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441461" y="-26094"/>
              <a:ext cx="18269948" cy="191586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6000">
                  <a:srgbClr val="FFFFFF"/>
                </a:gs>
                <a:gs pos="54000">
                  <a:srgbClr val="E6F3ED"/>
                </a:gs>
                <a:gs pos="100000">
                  <a:srgbClr val="E6F3EE"/>
                </a:gs>
              </a:gsLst>
              <a:lin ang="5280000" scaled="0"/>
            </a:gradFill>
            <a:scene3d>
              <a:camera prst="orthographicFront">
                <a:rot lat="0" lon="0" rev="0"/>
              </a:camera>
              <a:lightRig rig="threePt" dir="t">
                <a:rot lat="0" lon="0" rev="10200000"/>
              </a:lightRig>
            </a:scene3d>
            <a:sp3d prstMaterial="metal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ea typeface="Corbel" panose="020B05030202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732" y="0"/>
              <a:ext cx="1915860" cy="191586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52000">
                  <a:schemeClr val="tx1"/>
                </a:gs>
                <a:gs pos="45000">
                  <a:srgbClr val="404040"/>
                </a:gs>
                <a:gs pos="0">
                  <a:srgbClr val="404040"/>
                </a:gs>
              </a:gsLst>
              <a:lin ang="5400000" scaled="0"/>
              <a:tileRect/>
            </a:gradFill>
            <a:scene3d>
              <a:camera prst="orthographicFront">
                <a:rot lat="0" lon="0" rev="0"/>
              </a:camera>
              <a:lightRig rig="threePt" dir="t">
                <a:rot lat="0" lon="0" rev="10200000"/>
              </a:lightRig>
            </a:scene3d>
            <a:sp3d prstMaterial="metal">
              <a:bevelT w="63500" h="25400"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100">
                <a:effectLst/>
                <a:ea typeface="Corbel" panose="020B0503020204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695319" y="227492"/>
              <a:ext cx="1368685" cy="1460875"/>
              <a:chOff x="695319" y="227492"/>
              <a:chExt cx="1583155" cy="1689791"/>
            </a:xfrm>
          </p:grpSpPr>
          <p:sp>
            <p:nvSpPr>
              <p:cNvPr id="22" name="Block Arc 21"/>
              <p:cNvSpPr/>
              <p:nvPr userDrawn="1"/>
            </p:nvSpPr>
            <p:spPr>
              <a:xfrm rot="5400000">
                <a:off x="695319" y="334128"/>
                <a:ext cx="1583155" cy="1583155"/>
              </a:xfrm>
              <a:prstGeom prst="blockArc">
                <a:avLst>
                  <a:gd name="adj1" fmla="val 12503126"/>
                  <a:gd name="adj2" fmla="val 9200318"/>
                  <a:gd name="adj3" fmla="val 25340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635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100">
                  <a:effectLst/>
                  <a:ea typeface="Corbel" panose="020B0503020204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1343924" y="227492"/>
                <a:ext cx="288032" cy="81391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635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100">
                  <a:effectLst/>
                  <a:ea typeface="Corbel" panose="020B0503020204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 rot="21540000">
            <a:off x="1327340" y="249653"/>
            <a:ext cx="7585167" cy="813768"/>
          </a:xfrm>
        </p:spPr>
        <p:txBody>
          <a:bodyPr anchor="ctr">
            <a:normAutofit/>
          </a:bodyPr>
          <a:lstStyle>
            <a:lvl1pPr marL="0" indent="0">
              <a:buNone/>
              <a:defRPr sz="3600" b="0">
                <a:solidFill>
                  <a:srgbClr val="929393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1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 l="1618"/>
          <a:stretch>
            <a:fillRect/>
          </a:stretch>
        </p:blipFill>
        <p:spPr bwMode="auto">
          <a:xfrm>
            <a:off x="3643306" y="0"/>
            <a:ext cx="5500694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14346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2844" y="0"/>
            <a:ext cx="1214446" cy="1135629"/>
            <a:chOff x="2928926" y="571480"/>
            <a:chExt cx="4672012" cy="4368800"/>
          </a:xfrm>
        </p:grpSpPr>
        <p:pic>
          <p:nvPicPr>
            <p:cNvPr id="9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10" name="Rounded Rectangle 9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52593" y="1395953"/>
              <a:ext cx="1320928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C</a:t>
              </a:r>
              <a:endParaRPr lang="en-US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5208" y="3280363"/>
              <a:ext cx="1246931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I</a:t>
              </a:r>
              <a:endParaRPr lang="en-US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7346" y="3280363"/>
              <a:ext cx="1401097" cy="153923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T</a:t>
              </a:r>
              <a:endParaRPr lang="en-US" sz="2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285852" y="142876"/>
            <a:ext cx="4421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GB" sz="5400" b="1" dirty="0" smtClean="0">
                <a:ln w="2857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5400" b="1" dirty="0">
              <a:ln w="28575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3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C</a:t>
              </a:r>
              <a:endParaRPr lang="en-US" sz="105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I</a:t>
              </a:r>
              <a:endParaRPr lang="en-US" sz="105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T</a:t>
              </a:r>
              <a:endParaRPr lang="en-US" sz="105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3571868" y="6143644"/>
            <a:ext cx="5000660" cy="571504"/>
          </a:xfrm>
          <a:prstGeom prst="roundRect">
            <a:avLst>
              <a:gd name="adj" fmla="val 28413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1102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2121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5595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3933" y="6000768"/>
            <a:ext cx="789591" cy="714380"/>
            <a:chOff x="2928926" y="571480"/>
            <a:chExt cx="4906492" cy="4439131"/>
          </a:xfrm>
        </p:grpSpPr>
        <p:pic>
          <p:nvPicPr>
            <p:cNvPr id="8" name="Picture 2" descr="\\HARFS02\Curriculum\maddamsN\MyWork\My Pictures\Microsoft Clip Organizer\j0100690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926" y="571480"/>
              <a:ext cx="4672012" cy="4368800"/>
            </a:xfrm>
            <a:prstGeom prst="rect">
              <a:avLst/>
            </a:prstGeom>
            <a:noFill/>
          </p:spPr>
        </p:pic>
        <p:sp>
          <p:nvSpPr>
            <p:cNvPr id="9" name="Rounded Rectangle 8"/>
            <p:cNvSpPr/>
            <p:nvPr/>
          </p:nvSpPr>
          <p:spPr>
            <a:xfrm rot="184840">
              <a:off x="4467814" y="1569718"/>
              <a:ext cx="1213517" cy="1285884"/>
            </a:xfrm>
            <a:prstGeom prst="roundRect">
              <a:avLst>
                <a:gd name="adj" fmla="val 13488"/>
              </a:avLst>
            </a:prstGeom>
            <a:solidFill>
              <a:srgbClr val="FFD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4840">
              <a:off x="3120166" y="3430420"/>
              <a:ext cx="1286355" cy="1355117"/>
            </a:xfrm>
            <a:prstGeom prst="roundRect">
              <a:avLst>
                <a:gd name="adj" fmla="val 13488"/>
              </a:avLst>
            </a:prstGeom>
            <a:solidFill>
              <a:srgbClr val="52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21323669">
              <a:off x="6007408" y="3407018"/>
              <a:ext cx="1286355" cy="1355115"/>
            </a:xfrm>
            <a:prstGeom prst="roundRect">
              <a:avLst>
                <a:gd name="adj" fmla="val 134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52595" y="1395955"/>
              <a:ext cx="1793859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C</a:t>
              </a:r>
              <a:endParaRPr lang="en-US" sz="105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55205" y="3280364"/>
              <a:ext cx="1730247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I</a:t>
              </a:r>
              <a:endParaRPr lang="en-US" sz="105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67345" y="3280364"/>
              <a:ext cx="1868073" cy="1730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050" b="1" dirty="0" smtClean="0">
                  <a:ln w="10541" cmpd="sng">
                    <a:solidFill>
                      <a:sysClr val="windowText" lastClr="000000"/>
                    </a:solidFill>
                    <a:prstDash val="solid"/>
                  </a:ln>
                  <a:solidFill>
                    <a:prstClr val="black"/>
                  </a:solidFill>
                  <a:latin typeface="Comic Sans MS" pitchFamily="66" charset="0"/>
                </a:rPr>
                <a:t>T</a:t>
              </a:r>
              <a:endParaRPr lang="en-US" sz="105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722286" y="6130944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3200" b="1" dirty="0" smtClean="0">
                <a:ln w="28575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Skill Building</a:t>
            </a:r>
            <a:endParaRPr lang="en-GB" sz="3200" b="1" dirty="0">
              <a:ln w="28575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roundRect">
            <a:avLst>
              <a:gd name="adj" fmla="val 26836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05 August 2014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28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28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06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7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 rot="16200000">
            <a:off x="3327298" y="2901754"/>
            <a:ext cx="6840761" cy="102279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rot="10800000">
            <a:off x="-217039" y="1152127"/>
            <a:ext cx="9208640" cy="1700808"/>
          </a:xfrm>
          <a:custGeom>
            <a:avLst/>
            <a:gdLst>
              <a:gd name="connsiteX0" fmla="*/ 0 w 8295267"/>
              <a:gd name="connsiteY0" fmla="*/ 0 h 1700808"/>
              <a:gd name="connsiteX1" fmla="*/ 8295267 w 8295267"/>
              <a:gd name="connsiteY1" fmla="*/ 0 h 1700808"/>
              <a:gd name="connsiteX2" fmla="*/ 8295267 w 8295267"/>
              <a:gd name="connsiteY2" fmla="*/ 1700808 h 1700808"/>
              <a:gd name="connsiteX3" fmla="*/ 0 w 8295267"/>
              <a:gd name="connsiteY3" fmla="*/ 1700808 h 1700808"/>
              <a:gd name="connsiteX4" fmla="*/ 0 w 8295267"/>
              <a:gd name="connsiteY4" fmla="*/ 0 h 1700808"/>
              <a:gd name="connsiteX0" fmla="*/ 0 w 8295267"/>
              <a:gd name="connsiteY0" fmla="*/ 0 h 1700808"/>
              <a:gd name="connsiteX1" fmla="*/ 8295267 w 8295267"/>
              <a:gd name="connsiteY1" fmla="*/ 0 h 1700808"/>
              <a:gd name="connsiteX2" fmla="*/ 8295267 w 8295267"/>
              <a:gd name="connsiteY2" fmla="*/ 1700808 h 1700808"/>
              <a:gd name="connsiteX3" fmla="*/ 0 w 8295267"/>
              <a:gd name="connsiteY3" fmla="*/ 1700808 h 1700808"/>
              <a:gd name="connsiteX4" fmla="*/ 1027 w 8295267"/>
              <a:gd name="connsiteY4" fmla="*/ 913048 h 1700808"/>
              <a:gd name="connsiteX5" fmla="*/ 0 w 8295267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882893 w 9178160"/>
              <a:gd name="connsiteY0" fmla="*/ 0 h 1700808"/>
              <a:gd name="connsiteX1" fmla="*/ 9178160 w 9178160"/>
              <a:gd name="connsiteY1" fmla="*/ 0 h 1700808"/>
              <a:gd name="connsiteX2" fmla="*/ 9178160 w 9178160"/>
              <a:gd name="connsiteY2" fmla="*/ 1700808 h 1700808"/>
              <a:gd name="connsiteX3" fmla="*/ 882893 w 9178160"/>
              <a:gd name="connsiteY3" fmla="*/ 1700808 h 1700808"/>
              <a:gd name="connsiteX4" fmla="*/ 0 w 9178160"/>
              <a:gd name="connsiteY4" fmla="*/ 813988 h 1700808"/>
              <a:gd name="connsiteX5" fmla="*/ 882893 w 917816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  <a:gd name="connsiteX0" fmla="*/ 913373 w 9208640"/>
              <a:gd name="connsiteY0" fmla="*/ 0 h 1700808"/>
              <a:gd name="connsiteX1" fmla="*/ 9208640 w 9208640"/>
              <a:gd name="connsiteY1" fmla="*/ 0 h 1700808"/>
              <a:gd name="connsiteX2" fmla="*/ 9208640 w 9208640"/>
              <a:gd name="connsiteY2" fmla="*/ 1700808 h 1700808"/>
              <a:gd name="connsiteX3" fmla="*/ 913373 w 9208640"/>
              <a:gd name="connsiteY3" fmla="*/ 1700808 h 1700808"/>
              <a:gd name="connsiteX4" fmla="*/ 0 w 9208640"/>
              <a:gd name="connsiteY4" fmla="*/ 829228 h 1700808"/>
              <a:gd name="connsiteX5" fmla="*/ 913373 w 9208640"/>
              <a:gd name="connsiteY5" fmla="*/ 0 h 1700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08640" h="1700808">
                <a:moveTo>
                  <a:pt x="913373" y="0"/>
                </a:moveTo>
                <a:lnTo>
                  <a:pt x="9208640" y="0"/>
                </a:lnTo>
                <a:lnTo>
                  <a:pt x="9208640" y="1700808"/>
                </a:lnTo>
                <a:lnTo>
                  <a:pt x="913373" y="1700808"/>
                </a:lnTo>
                <a:lnTo>
                  <a:pt x="0" y="829228"/>
                </a:lnTo>
                <a:lnTo>
                  <a:pt x="91337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5412" y="1328952"/>
            <a:ext cx="6466988" cy="1386964"/>
          </a:xfrm>
        </p:spPr>
        <p:txBody>
          <a:bodyPr anchor="ctr">
            <a:noAutofit/>
          </a:bodyPr>
          <a:lstStyle>
            <a:lvl1pPr marL="0" indent="0" algn="l">
              <a:buNone/>
              <a:defRPr sz="7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61628" y="1305691"/>
            <a:ext cx="1418578" cy="1410223"/>
            <a:chOff x="4283967" y="228028"/>
            <a:chExt cx="1224137" cy="1216927"/>
          </a:xfrm>
          <a:solidFill>
            <a:schemeClr val="bg1"/>
          </a:solidFill>
        </p:grpSpPr>
        <p:sp>
          <p:nvSpPr>
            <p:cNvPr id="13" name="Isosceles Triangle 12"/>
            <p:cNvSpPr/>
            <p:nvPr/>
          </p:nvSpPr>
          <p:spPr>
            <a:xfrm>
              <a:off x="4499992" y="384579"/>
              <a:ext cx="792088" cy="39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83968" y="252140"/>
              <a:ext cx="54000" cy="1160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4104" y="251875"/>
              <a:ext cx="54000" cy="1160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4869035" y="-357040"/>
              <a:ext cx="5400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4869035" y="805887"/>
              <a:ext cx="5400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22064" y="435048"/>
              <a:ext cx="126000" cy="235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19497" y="770666"/>
              <a:ext cx="828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88012" y="780579"/>
              <a:ext cx="828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2463" y="770666"/>
              <a:ext cx="1800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68969" y="1030914"/>
              <a:ext cx="180000" cy="259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637697" y="710552"/>
              <a:ext cx="537367" cy="1216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53916" y="1030845"/>
              <a:ext cx="537367" cy="75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3"/>
          <a:srcRect b="48406"/>
          <a:stretch/>
        </p:blipFill>
        <p:spPr>
          <a:xfrm>
            <a:off x="6065475" y="6146210"/>
            <a:ext cx="1511939" cy="7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85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96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4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2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5138907" y="3078114"/>
            <a:ext cx="7128796" cy="629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94010"/>
            <a:ext cx="8244409" cy="5647358"/>
          </a:xfrm>
        </p:spPr>
        <p:txBody>
          <a:bodyPr/>
          <a:lstStyle>
            <a:lvl1pPr marL="342900" indent="-34290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 rot="10800000">
            <a:off x="-108520" y="72007"/>
            <a:ext cx="9361040" cy="9087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2453" y="0"/>
            <a:ext cx="684789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7503" y="145256"/>
            <a:ext cx="792515" cy="787847"/>
            <a:chOff x="4283967" y="228028"/>
            <a:chExt cx="1224137" cy="1216927"/>
          </a:xfrm>
          <a:solidFill>
            <a:schemeClr val="bg1"/>
          </a:solidFill>
        </p:grpSpPr>
        <p:sp>
          <p:nvSpPr>
            <p:cNvPr id="10" name="Isosceles Triangle 9"/>
            <p:cNvSpPr/>
            <p:nvPr/>
          </p:nvSpPr>
          <p:spPr>
            <a:xfrm>
              <a:off x="4499992" y="384579"/>
              <a:ext cx="792088" cy="39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83968" y="252140"/>
              <a:ext cx="54000" cy="1160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4104" y="251875"/>
              <a:ext cx="54000" cy="11606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4869035" y="-357040"/>
              <a:ext cx="5400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4869035" y="805887"/>
              <a:ext cx="54000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22064" y="435048"/>
              <a:ext cx="126000" cy="235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19497" y="770666"/>
              <a:ext cx="828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88012" y="780579"/>
              <a:ext cx="828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2463" y="770666"/>
              <a:ext cx="180000" cy="519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68969" y="1030914"/>
              <a:ext cx="180000" cy="259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7697" y="710552"/>
              <a:ext cx="537367" cy="1216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53916" y="1030845"/>
              <a:ext cx="537367" cy="757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/>
          <a:srcRect b="48406"/>
          <a:stretch/>
        </p:blipFill>
        <p:spPr>
          <a:xfrm>
            <a:off x="8244408" y="6168523"/>
            <a:ext cx="978074" cy="7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5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9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3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4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1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5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094010"/>
            <a:ext cx="7200800" cy="5647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8A5C-719B-4E07-A409-C48E8C3D0FF0}" type="datetimeFigureOut">
              <a:rPr lang="en-GB" smtClean="0"/>
              <a:t>11/08/2014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D1A4-01BD-4F5F-92EE-135B062DD12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92" y="-171402"/>
            <a:ext cx="79330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6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31212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6518"/>
            </a:avLst>
          </a:prstGeom>
          <a:ln w="76200">
            <a:solidFill>
              <a:srgbClr val="00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6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79512" y="4005064"/>
            <a:ext cx="5976664" cy="1737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6228184" cy="3600400"/>
          </a:xfrm>
        </p:spPr>
        <p:txBody>
          <a:bodyPr>
            <a:normAutofit fontScale="92500"/>
          </a:bodyPr>
          <a:lstStyle/>
          <a:p>
            <a:pPr algn="l"/>
            <a:r>
              <a:rPr lang="en-GB" sz="3000" dirty="0" smtClean="0"/>
              <a:t>You now work for </a:t>
            </a:r>
            <a:r>
              <a:rPr lang="en-GB" sz="3000" b="1" dirty="0" smtClean="0"/>
              <a:t>GRAND</a:t>
            </a:r>
            <a:r>
              <a:rPr lang="en-GB" sz="3000" dirty="0" smtClean="0"/>
              <a:t> DESIGNS</a:t>
            </a:r>
          </a:p>
          <a:p>
            <a:pPr algn="l"/>
            <a:endParaRPr lang="en-GB" sz="3000" dirty="0"/>
          </a:p>
          <a:p>
            <a:pPr algn="l"/>
            <a:r>
              <a:rPr lang="en-GB" sz="3000" dirty="0" smtClean="0"/>
              <a:t>Your job: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 algn="l"/>
            <a:r>
              <a:rPr lang="en-GB" i="1" dirty="0" smtClean="0">
                <a:solidFill>
                  <a:schemeClr val="tx1"/>
                </a:solidFill>
              </a:rPr>
              <a:t>To produce a house design, calculate </a:t>
            </a:r>
            <a:r>
              <a:rPr lang="en-GB" i="1" smtClean="0">
                <a:solidFill>
                  <a:schemeClr val="tx1"/>
                </a:solidFill>
              </a:rPr>
              <a:t>the </a:t>
            </a:r>
            <a:r>
              <a:rPr lang="en-GB" i="1" smtClean="0">
                <a:solidFill>
                  <a:schemeClr val="tx1"/>
                </a:solidFill>
              </a:rPr>
              <a:t>costs and </a:t>
            </a:r>
            <a:r>
              <a:rPr lang="en-GB" i="1" dirty="0" smtClean="0">
                <a:solidFill>
                  <a:schemeClr val="tx1"/>
                </a:solidFill>
              </a:rPr>
              <a:t>request the Grand Designs team to build it!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maddamsn\AppData\Local\Microsoft\Windows\Temporary Internet Files\Content.IE5\29QGUEK5\MC900440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5925" y="2852935"/>
            <a:ext cx="1402258" cy="154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free 3D modelling tool.</a:t>
            </a:r>
          </a:p>
          <a:p>
            <a:r>
              <a:rPr lang="en-GB" dirty="0" smtClean="0"/>
              <a:t>Who has used </a:t>
            </a:r>
            <a:r>
              <a:rPr lang="en-GB" dirty="0" err="1" smtClean="0"/>
              <a:t>SketchUp</a:t>
            </a:r>
            <a:r>
              <a:rPr lang="en-GB" dirty="0" smtClean="0"/>
              <a:t> before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SketchUp</a:t>
            </a:r>
            <a:r>
              <a:rPr lang="en-GB" b="1" dirty="0" smtClean="0"/>
              <a:t>?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972" b="32500"/>
          <a:stretch/>
        </p:blipFill>
        <p:spPr>
          <a:xfrm>
            <a:off x="251520" y="2478066"/>
            <a:ext cx="7856870" cy="4248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1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the guide sheets to </a:t>
            </a:r>
            <a:r>
              <a:rPr lang="en-GB" i="1" u="sng" dirty="0" smtClean="0"/>
              <a:t>independently</a:t>
            </a:r>
            <a:r>
              <a:rPr lang="en-GB" i="1" dirty="0" smtClean="0"/>
              <a:t> </a:t>
            </a:r>
            <a:r>
              <a:rPr lang="en-GB" dirty="0" smtClean="0"/>
              <a:t>create a house using </a:t>
            </a:r>
            <a:r>
              <a:rPr lang="en-GB" dirty="0" err="1" smtClean="0"/>
              <a:t>SketchUp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0070C0"/>
                </a:solidFill>
              </a:rPr>
              <a:t>EXTENSION: </a:t>
            </a:r>
            <a:r>
              <a:rPr lang="en-GB" dirty="0" smtClean="0">
                <a:solidFill>
                  <a:srgbClr val="0070C0"/>
                </a:solidFill>
              </a:rPr>
              <a:t>Have a go at creating your </a:t>
            </a:r>
            <a:r>
              <a:rPr lang="en-GB" i="1" dirty="0" smtClean="0">
                <a:solidFill>
                  <a:srgbClr val="0070C0"/>
                </a:solidFill>
              </a:rPr>
              <a:t>own</a:t>
            </a:r>
            <a:r>
              <a:rPr lang="en-GB" dirty="0" smtClean="0">
                <a:solidFill>
                  <a:srgbClr val="0070C0"/>
                </a:solidFill>
              </a:rPr>
              <a:t> house. Try to make it as accurate as possible.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SketchUp</a:t>
            </a:r>
            <a:endParaRPr lang="en-GB" dirty="0"/>
          </a:p>
        </p:txBody>
      </p:sp>
      <p:pic>
        <p:nvPicPr>
          <p:cNvPr id="5" name="Picture 2" descr="N:\MyWork\ICT\Curriculum\Key Stage 3\New Year 8\Term 1 to 2 - Grand Designs\Our Hous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9" b="89177" l="21170" r="79160">
                        <a14:foregroundMark x1="44563" y1="9299" x2="68287" y2="89177"/>
                        <a14:foregroundMark x1="78089" y1="32927" x2="41269" y2="55488"/>
                        <a14:foregroundMark x1="23806" y1="75305" x2="23806" y2="75305"/>
                        <a14:foregroundMark x1="21252" y1="75762" x2="21252" y2="75762"/>
                        <a14:foregroundMark x1="79160" y1="34604" x2="79160" y2="34604"/>
                        <a14:foregroundMark x1="41845" y1="47713" x2="41845" y2="47713"/>
                        <a14:foregroundMark x1="38715" y1="48323" x2="38715" y2="48323"/>
                        <a14:backgroundMark x1="23064" y1="9299" x2="31796" y2="41921"/>
                        <a14:backgroundMark x1="71911" y1="9299" x2="79407" y2="22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0" t="6202" r="19722" b="5360"/>
          <a:stretch/>
        </p:blipFill>
        <p:spPr bwMode="auto">
          <a:xfrm>
            <a:off x="4121102" y="3933056"/>
            <a:ext cx="4045722" cy="32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parts were difficult about creating the model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What parts were easy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Did you use any tools that weren’t on the sheet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it go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41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House Design</a:t>
            </a:r>
            <a:endParaRPr lang="en-GB" dirty="0"/>
          </a:p>
        </p:txBody>
      </p:sp>
      <p:pic>
        <p:nvPicPr>
          <p:cNvPr id="5" name="Picture 2" descr="C:\Users\maddamsn\AppData\Local\Microsoft\Windows\Temporary Internet Files\Content.IE5\29QGUEK5\MC900440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8981"/>
            <a:ext cx="2267744" cy="24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Learning Objective:</a:t>
            </a: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Understand how to use and combine the tools in </a:t>
            </a:r>
            <a:r>
              <a:rPr lang="en-GB" sz="2800" dirty="0" err="1" smtClean="0"/>
              <a:t>SketchUp</a:t>
            </a:r>
            <a:r>
              <a:rPr lang="en-GB" sz="2800" dirty="0" smtClean="0"/>
              <a:t> to create and export a model of a house for a given purpose.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Create a model of a suitable holiday home in Kent.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Create a model of a house that looks like an appealing holiday home.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An unusual and unique model that shows an in-depth use of a range of tools.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8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Holiday Home in Kent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" y="5661248"/>
            <a:ext cx="7956375" cy="10801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sort of features would a holiday home have</a:t>
            </a:r>
            <a:r>
              <a:rPr lang="en-GB" b="1" dirty="0" smtClean="0"/>
              <a:t>?</a:t>
            </a:r>
            <a:endParaRPr lang="en-GB" b="1" dirty="0"/>
          </a:p>
        </p:txBody>
      </p:sp>
      <p:grpSp>
        <p:nvGrpSpPr>
          <p:cNvPr id="10" name="Group 9"/>
          <p:cNvGrpSpPr/>
          <p:nvPr/>
        </p:nvGrpSpPr>
        <p:grpSpPr>
          <a:xfrm rot="21446763">
            <a:off x="1045760" y="1287852"/>
            <a:ext cx="6192688" cy="4012520"/>
            <a:chOff x="1045760" y="1287852"/>
            <a:chExt cx="6192688" cy="4012520"/>
          </a:xfrm>
        </p:grpSpPr>
        <p:sp>
          <p:nvSpPr>
            <p:cNvPr id="9" name="Isosceles Triangle 8"/>
            <p:cNvSpPr/>
            <p:nvPr/>
          </p:nvSpPr>
          <p:spPr>
            <a:xfrm>
              <a:off x="1045760" y="1287852"/>
              <a:ext cx="6192688" cy="845004"/>
            </a:xfrm>
            <a:prstGeom prst="triangle">
              <a:avLst>
                <a:gd name="adj" fmla="val 5114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869" r="16922" b="12179"/>
            <a:stretch/>
          </p:blipFill>
          <p:spPr>
            <a:xfrm>
              <a:off x="1045760" y="1988004"/>
              <a:ext cx="6192688" cy="331236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66" y="1081199"/>
            <a:ext cx="305782" cy="3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 smtClean="0"/>
              <a:t>First, decide on your target customer:</a:t>
            </a:r>
          </a:p>
          <a:p>
            <a:pPr lvl="1"/>
            <a:r>
              <a:rPr lang="en-GB" sz="2400" dirty="0" smtClean="0"/>
              <a:t>Families</a:t>
            </a:r>
          </a:p>
          <a:p>
            <a:pPr lvl="1"/>
            <a:r>
              <a:rPr lang="en-GB" sz="2400" dirty="0" smtClean="0"/>
              <a:t>Couples</a:t>
            </a:r>
          </a:p>
          <a:p>
            <a:pPr lvl="1"/>
            <a:r>
              <a:rPr lang="en-GB" sz="2400" dirty="0" smtClean="0"/>
              <a:t>Singles</a:t>
            </a:r>
          </a:p>
          <a:p>
            <a:endParaRPr lang="en-GB" sz="2800" dirty="0" smtClean="0"/>
          </a:p>
          <a:p>
            <a:r>
              <a:rPr lang="en-GB" sz="2800" dirty="0" smtClean="0"/>
              <a:t>Then, choose a location in Kent.</a:t>
            </a:r>
          </a:p>
          <a:p>
            <a:endParaRPr lang="en-GB" sz="2800" dirty="0"/>
          </a:p>
          <a:p>
            <a:r>
              <a:rPr lang="en-GB" sz="2800" dirty="0" smtClean="0"/>
              <a:t>Using the skills you’ve learnt so far in </a:t>
            </a:r>
            <a:r>
              <a:rPr lang="en-GB" sz="2800" dirty="0" err="1" smtClean="0"/>
              <a:t>SketchUp</a:t>
            </a:r>
            <a:r>
              <a:rPr lang="en-GB" sz="2800" dirty="0"/>
              <a:t> </a:t>
            </a:r>
            <a:r>
              <a:rPr lang="en-GB" sz="2800" dirty="0" smtClean="0"/>
              <a:t>design a holiday home to be built in Kent as part of a new development by Grand Designs.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0070C0"/>
                </a:solidFill>
              </a:rPr>
              <a:t>Try to make the house look unusual and unique.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Holiday Home in Kent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9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Create a model of a suitable holiday home in Kent.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Create a model of a house that looks like an appealing holiday home.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An unusual and unique model that shows an in-depth use of a range of tools.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did we do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896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Finances</a:t>
            </a:r>
            <a:endParaRPr lang="en-GB" dirty="0"/>
          </a:p>
        </p:txBody>
      </p:sp>
      <p:pic>
        <p:nvPicPr>
          <p:cNvPr id="5" name="Picture 4" descr="C:\Users\maddamsn\AppData\Local\Microsoft\Windows\Temporary Internet Files\Content.IE5\ZN21ULTB\MC9004398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13176"/>
            <a:ext cx="2752205" cy="17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Learning Objective:</a:t>
            </a: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Understand how to use formulas and functions in a spreadsheet to calculate costs.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Use formulas to complete most of the spreadsheet.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Accurately use both formulas and functions to complete the spreadsheet.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Test the spreadsheet by changing some of the values.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  <p:pic>
        <p:nvPicPr>
          <p:cNvPr id="6" name="Picture 5" descr="C:\Users\maddamsn\AppData\Local\Microsoft\Windows\Temporary Internet Files\Content.IE5\YME3ZB58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" y="5125990"/>
            <a:ext cx="1644808" cy="17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Use the Spreadsheet Help Sheet and the Finances template to calculate the cost of building your house.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EXTENSION: Change the following values in the spreadsheet: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Price of plumbers per hour = £7.50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Number architect’s hours = 120</a:t>
            </a:r>
          </a:p>
          <a:p>
            <a:pPr marL="457200" lvl="1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In a separate Word document explain what you have done and what effect these changes had on the rest of the spreadsheet and </a:t>
            </a:r>
            <a:r>
              <a:rPr lang="en-GB" i="1" dirty="0" smtClean="0">
                <a:solidFill>
                  <a:srgbClr val="0070C0"/>
                </a:solidFill>
              </a:rPr>
              <a:t>why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symbol is used for multiplication in spreadsheets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What function do we use to add up lots of numbers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Why was it better to use a Spreadsheet for this task than calculating the costs manually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453" y="0"/>
            <a:ext cx="7063923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Can You Remember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74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pic>
        <p:nvPicPr>
          <p:cNvPr id="5" name="Picture 4" descr="\\harfs02\Curriculum\maddamsN\MyWork\My Pictures\Microsoft Clip Organizer\0044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79257"/>
            <a:ext cx="2664296" cy="164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3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Learning Objective:</a:t>
            </a: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Understand how to apply design skills in PowerPoint to suit a specific audience.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A PowerPoint presentation that contains most of the specified information.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A PowerPoint presentation that contains all of the specified information and suits the target audience.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One improvement made to the presentation after receiving feedback from a friend.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5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42976" y="0"/>
            <a:ext cx="6786578" cy="1268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Example of a bad slide</a:t>
            </a:r>
            <a:endParaRPr lang="en-GB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664" y="1264500"/>
            <a:ext cx="1785336" cy="504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760"/>
            <a:ext cx="219007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93096"/>
            <a:ext cx="3170854" cy="238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5984" y="1268760"/>
            <a:ext cx="5238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This is a slide about the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simpsons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who are my favourite cartoon characters because the are funny and there are lots of characters in it and my favourite character is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bart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simpsons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have 5 members in there family,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bart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lisa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maggie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homer and marge,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bart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oldest out of all the children and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maggie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youngest and </a:t>
            </a:r>
            <a:r>
              <a:rPr lang="en-GB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lisa</a:t>
            </a:r>
            <a:r>
              <a:rPr lang="en-GB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really brainy. Homer and marge are there parents and they live on evergreen terrace.</a:t>
            </a:r>
            <a:endParaRPr lang="en-GB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8462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Example of a Good Slide</a:t>
            </a:r>
            <a:endParaRPr lang="en-US" sz="5400" b="1" dirty="0">
              <a:ln w="12700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158" y="1285860"/>
            <a:ext cx="8286808" cy="14287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785926"/>
            <a:ext cx="7429552" cy="4597003"/>
          </a:xfrm>
          <a:prstGeom prst="roundRect">
            <a:avLst>
              <a:gd name="adj" fmla="val 561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This is a slide about The Simpsons which is my favourite cartoon show.</a:t>
            </a:r>
          </a:p>
          <a:p>
            <a:endParaRPr lang="en-GB" sz="24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The reason The Simpsons is my favourite cartoon is because :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- They are funny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	- There are lots of different characters</a:t>
            </a:r>
          </a:p>
          <a:p>
            <a:endParaRPr lang="en-GB" sz="24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Bart is my best character because he is always getting up to mischief!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en/6/65/Bart_Simps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000500"/>
            <a:ext cx="208597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89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Create a PowerPoint presentation to explain to the Grand Designs building team why they should build your house. You </a:t>
            </a:r>
            <a:r>
              <a:rPr lang="en-GB" sz="2800" u="sng" dirty="0" smtClean="0"/>
              <a:t>must</a:t>
            </a:r>
            <a:r>
              <a:rPr lang="en-GB" sz="2800" dirty="0" smtClean="0"/>
              <a:t> include:</a:t>
            </a:r>
          </a:p>
          <a:p>
            <a:pPr lvl="1"/>
            <a:r>
              <a:rPr lang="en-GB" sz="2400" dirty="0" smtClean="0"/>
              <a:t>Information about the house to be built (including a </a:t>
            </a:r>
            <a:r>
              <a:rPr lang="en-GB" sz="2400" i="1" dirty="0" smtClean="0"/>
              <a:t>labelled</a:t>
            </a:r>
            <a:r>
              <a:rPr lang="en-GB" sz="2400" dirty="0" smtClean="0"/>
              <a:t> picture)</a:t>
            </a:r>
          </a:p>
          <a:p>
            <a:pPr lvl="1"/>
            <a:r>
              <a:rPr lang="en-GB" sz="2400" dirty="0" smtClean="0"/>
              <a:t>Finances (broken down)</a:t>
            </a:r>
          </a:p>
          <a:p>
            <a:pPr lvl="1"/>
            <a:r>
              <a:rPr lang="en-GB" sz="2400" dirty="0" smtClean="0"/>
              <a:t>Location</a:t>
            </a:r>
          </a:p>
          <a:p>
            <a:pPr lvl="1"/>
            <a:r>
              <a:rPr lang="en-GB" sz="2400" dirty="0" smtClean="0"/>
              <a:t>Income</a:t>
            </a:r>
          </a:p>
          <a:p>
            <a:pPr lvl="1"/>
            <a:r>
              <a:rPr lang="en-GB" sz="2400" dirty="0" smtClean="0"/>
              <a:t>Why it is a good investment</a:t>
            </a:r>
            <a:endParaRPr lang="en-GB" sz="2400" b="1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pPr lvl="0">
              <a:buFont typeface="Wingdings" pitchFamily="2" charset="2"/>
              <a:buChar char="«"/>
            </a:pPr>
            <a:r>
              <a:rPr lang="en-GB" sz="2500" b="1" dirty="0">
                <a:solidFill>
                  <a:srgbClr val="0070C0"/>
                </a:solidFill>
              </a:rPr>
              <a:t>EXTENSION: </a:t>
            </a:r>
            <a:r>
              <a:rPr lang="en-GB" sz="2500" dirty="0">
                <a:solidFill>
                  <a:srgbClr val="0070C0"/>
                </a:solidFill>
              </a:rPr>
              <a:t>Ask a friend to review your brochure and make at least one improvement based on the feedback received</a:t>
            </a:r>
            <a:r>
              <a:rPr lang="en-GB" sz="2500" dirty="0" smtClean="0">
                <a:solidFill>
                  <a:srgbClr val="0070C0"/>
                </a:solidFill>
              </a:rPr>
              <a:t>.</a:t>
            </a:r>
            <a:endParaRPr lang="en-GB" sz="25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8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A PowerPoint presentation that contains most of the specified information.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A PowerPoint presentation that contains all of the specified information and suits the target audience.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One improvement made to the presentation after receiving feedback from a friend.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did we do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22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" y="4467379"/>
            <a:ext cx="2098913" cy="2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Learning Objective:</a:t>
            </a: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Understand how to write an evaluation using criteria to make judgements about our work.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An evaluation of each of the pieces of work carried out in this topic.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A detailed and thorough evaluation using PEE for each piece of work carried out.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One piece of work that has been improved based on the suggestions in the evaluation.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1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Learning Objective:</a:t>
            </a: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Know the purpose of a Gantt chart and be able to use one to plan activities.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Use the Gantt chart template to plan duration of tasks.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B050"/>
                </a:solidFill>
              </a:rPr>
              <a:t>BETTER: Use the Gantt chart to </a:t>
            </a:r>
            <a:r>
              <a:rPr lang="en-GB" i="1" dirty="0" smtClean="0">
                <a:solidFill>
                  <a:srgbClr val="00B050"/>
                </a:solidFill>
              </a:rPr>
              <a:t>accurately</a:t>
            </a:r>
            <a:r>
              <a:rPr lang="en-GB" dirty="0" smtClean="0">
                <a:solidFill>
                  <a:srgbClr val="00B050"/>
                </a:solidFill>
              </a:rPr>
              <a:t> and </a:t>
            </a:r>
            <a:r>
              <a:rPr lang="en-GB" i="1" dirty="0" smtClean="0">
                <a:solidFill>
                  <a:srgbClr val="00B050"/>
                </a:solidFill>
              </a:rPr>
              <a:t>realistically</a:t>
            </a:r>
            <a:r>
              <a:rPr lang="en-GB" dirty="0" smtClean="0">
                <a:solidFill>
                  <a:srgbClr val="00B050"/>
                </a:solidFill>
              </a:rPr>
              <a:t> plan the duration of each task.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Description of your ideal dream house.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9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/>
              <a:t>P</a:t>
            </a:r>
            <a:r>
              <a:rPr lang="en-GB" sz="3600" u="sng" dirty="0" smtClean="0"/>
              <a:t>oint</a:t>
            </a:r>
            <a:r>
              <a:rPr lang="en-GB" dirty="0" smtClean="0"/>
              <a:t> – State the point you are trying make. What are you talking about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r>
              <a:rPr lang="en-GB" sz="3600" b="1" u="sng" dirty="0" smtClean="0"/>
              <a:t>E</a:t>
            </a:r>
            <a:r>
              <a:rPr lang="en-GB" sz="3600" u="sng" dirty="0" smtClean="0"/>
              <a:t>vidence</a:t>
            </a:r>
            <a:r>
              <a:rPr lang="en-GB" dirty="0" smtClean="0"/>
              <a:t> – What examples can you show to help make your point</a:t>
            </a:r>
            <a:r>
              <a:rPr lang="en-GB" b="1" dirty="0" smtClean="0"/>
              <a:t>? </a:t>
            </a:r>
            <a:r>
              <a:rPr lang="en-GB" dirty="0" smtClean="0"/>
              <a:t>Maybe you could include screenshots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r>
              <a:rPr lang="en-GB" sz="3600" b="1" u="sng" dirty="0" smtClean="0"/>
              <a:t>E</a:t>
            </a:r>
            <a:r>
              <a:rPr lang="en-GB" sz="3600" u="sng" dirty="0" smtClean="0"/>
              <a:t>xplanation</a:t>
            </a:r>
            <a:r>
              <a:rPr lang="en-GB" dirty="0" smtClean="0"/>
              <a:t> – Thoroughly explain the point, including good and bad points where possible.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Writing a Good Evaluation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 rot="21540000">
            <a:off x="1552396" y="-1185393"/>
            <a:ext cx="7585075" cy="814387"/>
          </a:xfrm>
        </p:spPr>
        <p:txBody>
          <a:bodyPr/>
          <a:lstStyle/>
          <a:p>
            <a:r>
              <a:rPr lang="en-GB" dirty="0" smtClean="0"/>
              <a:t>Writing a Good Evaluation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2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For each piece of work</a:t>
            </a:r>
            <a:r>
              <a:rPr lang="en-GB" dirty="0" smtClean="0"/>
              <a:t> you have done in this topic (except the GANTT chart) write about the following points:</a:t>
            </a:r>
          </a:p>
          <a:p>
            <a:pPr lvl="1"/>
            <a:r>
              <a:rPr lang="en-GB" dirty="0" smtClean="0"/>
              <a:t>Explanation of what the task was about</a:t>
            </a:r>
          </a:p>
          <a:p>
            <a:pPr lvl="1"/>
            <a:r>
              <a:rPr lang="en-GB" dirty="0" smtClean="0"/>
              <a:t>Did you complete it in the time planned</a:t>
            </a:r>
            <a:r>
              <a:rPr lang="en-GB" b="1" dirty="0" smtClean="0"/>
              <a:t>?</a:t>
            </a:r>
            <a:r>
              <a:rPr lang="en-GB" dirty="0" smtClean="0"/>
              <a:t> (in the GANTT chart)</a:t>
            </a:r>
          </a:p>
          <a:p>
            <a:pPr lvl="1"/>
            <a:r>
              <a:rPr lang="en-GB" dirty="0" smtClean="0"/>
              <a:t>How does it suit the target audience</a:t>
            </a:r>
            <a:r>
              <a:rPr lang="en-GB" b="1" dirty="0" smtClean="0"/>
              <a:t>?</a:t>
            </a:r>
          </a:p>
          <a:p>
            <a:pPr lvl="1"/>
            <a:r>
              <a:rPr lang="en-GB" dirty="0" smtClean="0"/>
              <a:t>What parts of the task went well, and why</a:t>
            </a:r>
            <a:r>
              <a:rPr lang="en-GB" b="1" dirty="0" smtClean="0"/>
              <a:t>?</a:t>
            </a:r>
          </a:p>
          <a:p>
            <a:pPr lvl="1"/>
            <a:r>
              <a:rPr lang="en-GB" dirty="0" smtClean="0"/>
              <a:t>What parts of the task could be better, and how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3000" i="1" dirty="0" smtClean="0"/>
              <a:t>(All your answers </a:t>
            </a:r>
            <a:r>
              <a:rPr lang="en-GB" sz="3000" b="1" i="1" dirty="0" smtClean="0"/>
              <a:t>MUST </a:t>
            </a:r>
            <a:r>
              <a:rPr lang="en-GB" sz="3000" i="1" dirty="0" smtClean="0"/>
              <a:t>be in full sentences</a:t>
            </a:r>
            <a:r>
              <a:rPr lang="en-GB" dirty="0" smtClean="0"/>
              <a:t>)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«"/>
            </a:pPr>
            <a:r>
              <a:rPr lang="en-GB" b="1" dirty="0" smtClean="0">
                <a:solidFill>
                  <a:srgbClr val="0070C0"/>
                </a:solidFill>
              </a:rPr>
              <a:t>EXTENSION: </a:t>
            </a:r>
            <a:r>
              <a:rPr lang="en-GB" dirty="0" smtClean="0">
                <a:solidFill>
                  <a:srgbClr val="0070C0"/>
                </a:solidFill>
              </a:rPr>
              <a:t>Improve one of the pieces of work using the suggestions you made in your evaluation.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your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5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parts did you like best</a:t>
            </a:r>
            <a:r>
              <a:rPr lang="en-GB" b="1" dirty="0" smtClean="0"/>
              <a:t>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What parts did you like the least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it be made better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we enjoy this topic</a:t>
            </a:r>
            <a:r>
              <a:rPr lang="en-GB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8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Imagine you were planning a party . . 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a Gantt Chart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83133"/>
              </p:ext>
            </p:extLst>
          </p:nvPr>
        </p:nvGraphicFramePr>
        <p:xfrm>
          <a:off x="179512" y="2060848"/>
          <a:ext cx="7972764" cy="336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8946"/>
                <a:gridCol w="946474"/>
                <a:gridCol w="637168"/>
                <a:gridCol w="637168"/>
                <a:gridCol w="637168"/>
                <a:gridCol w="637168"/>
                <a:gridCol w="637168"/>
                <a:gridCol w="637168"/>
                <a:gridCol w="637168"/>
                <a:gridCol w="637168"/>
              </a:tblGrid>
              <a:tr h="276620">
                <a:tc gridSpan="2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</a:rPr>
                        <a:t>Weeks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Task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5343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</a:rPr>
                        <a:t>Duration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65343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4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7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8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 </a:t>
                      </a:r>
                      <a:r>
                        <a:rPr lang="en-GB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Book Venue</a:t>
                      </a:r>
                      <a:endParaRPr lang="en-GB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mmys Handwriting" pitchFamily="2" charset="0"/>
                      </a:endParaRPr>
                    </a:p>
                  </a:txBody>
                  <a:tcPr marL="6534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8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 </a:t>
                      </a:r>
                      <a:r>
                        <a:rPr lang="en-GB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Book DJ</a:t>
                      </a:r>
                      <a:endParaRPr lang="en-GB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mmys Handwriting" pitchFamily="2" charset="0"/>
                      </a:endParaRPr>
                    </a:p>
                  </a:txBody>
                  <a:tcPr marL="6534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8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 </a:t>
                      </a:r>
                      <a:r>
                        <a:rPr lang="en-GB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Send invitations</a:t>
                      </a:r>
                      <a:endParaRPr lang="en-GB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mmys Handwriting" pitchFamily="2" charset="0"/>
                      </a:endParaRPr>
                    </a:p>
                  </a:txBody>
                  <a:tcPr marL="6534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8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Keep a record of guests </a:t>
                      </a:r>
                      <a:r>
                        <a:rPr lang="en-GB" sz="18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attending</a:t>
                      </a:r>
                      <a:endParaRPr lang="en-GB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mmys Handwriting" pitchFamily="2" charset="0"/>
                      </a:endParaRPr>
                    </a:p>
                  </a:txBody>
                  <a:tcPr marL="6534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18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Buy and prepare</a:t>
                      </a:r>
                      <a:r>
                        <a:rPr lang="en-GB" sz="18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mmys Handwriting" pitchFamily="2" charset="0"/>
                        </a:rPr>
                        <a:t> food</a:t>
                      </a:r>
                      <a:endParaRPr lang="en-GB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mmys Handwriting" pitchFamily="2" charset="0"/>
                      </a:endParaRPr>
                    </a:p>
                  </a:txBody>
                  <a:tcPr marL="65343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 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://www.jessicalagrone.com/wp-content/uploads/2011/06/Sad-party-do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40" b="68517" l="18053" r="80306">
                        <a14:foregroundMark x1="65481" y1="13719" x2="65864" y2="35845"/>
                        <a14:foregroundMark x1="80361" y1="66376" x2="65263" y2="60508"/>
                        <a14:foregroundMark x1="18928" y1="62649" x2="24234" y2="62649"/>
                        <a14:foregroundMark x1="21061" y1="55274" x2="21444" y2="60508"/>
                        <a14:foregroundMark x1="50383" y1="42347" x2="53337" y2="66059"/>
                        <a14:foregroundMark x1="64825" y1="52181" x2="66521" y2="68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0571" r="17022" b="28996"/>
          <a:stretch/>
        </p:blipFill>
        <p:spPr bwMode="auto">
          <a:xfrm>
            <a:off x="5004048" y="4999535"/>
            <a:ext cx="3210984" cy="18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addamsn\AppData\Local\Microsoft\Windows\Temporary Internet Files\Content.IE5\4WAV8S8E\MC90043636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3830">
            <a:off x="7495964" y="-14884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Use the Gantt Chart template to plan out how long each of these tasks will take: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Use </a:t>
            </a:r>
            <a:r>
              <a:rPr lang="en-GB" dirty="0" err="1" smtClean="0"/>
              <a:t>Sketchup</a:t>
            </a:r>
            <a:r>
              <a:rPr lang="en-GB" dirty="0" smtClean="0"/>
              <a:t> to design a house for a new housing development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Analyse the finances for the project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Produce advertising materials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Produce a presentation for the Grand Designs team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Evaluate the products produced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5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Write a description of your dream house, make sure you cover all of the points below. 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Appearance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Features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Colours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Rooms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Outside areas</a:t>
            </a: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Location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5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features would your dream house have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would the garden look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many bedrooms would it have</a:t>
            </a:r>
            <a:r>
              <a:rPr lang="en-GB" b="1" dirty="0" smtClean="0"/>
              <a:t>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What colours would you use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3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05412" y="1328952"/>
            <a:ext cx="7115060" cy="1386964"/>
          </a:xfrm>
        </p:spPr>
        <p:txBody>
          <a:bodyPr/>
          <a:lstStyle/>
          <a:p>
            <a:r>
              <a:rPr lang="en-GB" dirty="0" smtClean="0"/>
              <a:t>Using </a:t>
            </a:r>
            <a:r>
              <a:rPr lang="en-GB" dirty="0" err="1" smtClean="0"/>
              <a:t>SketchUp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0923"/>
            <a:ext cx="2411760" cy="198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Learning Objective:</a:t>
            </a:r>
            <a:endParaRPr lang="en-GB" dirty="0" smtClean="0"/>
          </a:p>
          <a:p>
            <a:pPr marL="0" indent="0" algn="ctr">
              <a:buNone/>
            </a:pPr>
            <a:r>
              <a:rPr lang="en-GB" sz="2800" dirty="0" smtClean="0"/>
              <a:t>Understand how to use and combine the tools in </a:t>
            </a:r>
            <a:r>
              <a:rPr lang="en-GB" sz="2800" dirty="0" err="1" smtClean="0"/>
              <a:t>SketchUp</a:t>
            </a:r>
            <a:r>
              <a:rPr lang="en-GB" sz="2800" dirty="0" smtClean="0"/>
              <a:t> to create a 3D model of a house.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Learning Outcomes: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GOOD: Create the basic house model by using the guide sheet.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50"/>
                </a:solidFill>
              </a:rPr>
              <a:t>BETTER: Create the </a:t>
            </a:r>
            <a:r>
              <a:rPr lang="en-GB" dirty="0" smtClean="0">
                <a:solidFill>
                  <a:srgbClr val="00B050"/>
                </a:solidFill>
              </a:rPr>
              <a:t>house </a:t>
            </a:r>
            <a:r>
              <a:rPr lang="en-GB" dirty="0">
                <a:solidFill>
                  <a:srgbClr val="00B050"/>
                </a:solidFill>
              </a:rPr>
              <a:t>model </a:t>
            </a:r>
            <a:r>
              <a:rPr lang="en-GB" dirty="0" smtClean="0">
                <a:solidFill>
                  <a:srgbClr val="00B050"/>
                </a:solidFill>
              </a:rPr>
              <a:t>(including a garden) </a:t>
            </a:r>
            <a:r>
              <a:rPr lang="en-GB" i="1" dirty="0" smtClean="0">
                <a:solidFill>
                  <a:srgbClr val="00B050"/>
                </a:solidFill>
              </a:rPr>
              <a:t>independently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by using the guide </a:t>
            </a:r>
            <a:r>
              <a:rPr lang="en-GB" dirty="0" smtClean="0">
                <a:solidFill>
                  <a:srgbClr val="00B050"/>
                </a:solidFill>
              </a:rPr>
              <a:t>sheet with no help from any classmates.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</a:rPr>
              <a:t>BEST: Create a model of your own house.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 and Outcomes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1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1336</Words>
  <Application>Microsoft Office PowerPoint</Application>
  <PresentationFormat>On-screen Show (4:3)</PresentationFormat>
  <Paragraphs>226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Ammys Handwriting</vt:lpstr>
      <vt:lpstr>Arial</vt:lpstr>
      <vt:lpstr>Arial Black</vt:lpstr>
      <vt:lpstr>Calibri</vt:lpstr>
      <vt:lpstr>Century Gothic</vt:lpstr>
      <vt:lpstr>Comic Sans MS</vt:lpstr>
      <vt:lpstr>Corbel</vt:lpstr>
      <vt:lpstr>Gill Sans Ultra Bold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Objectives and Outcomes</vt:lpstr>
      <vt:lpstr>Using a Gantt Chart</vt:lpstr>
      <vt:lpstr>Planning</vt:lpstr>
      <vt:lpstr>Extension</vt:lpstr>
      <vt:lpstr>Q&amp;A</vt:lpstr>
      <vt:lpstr>PowerPoint Presentation</vt:lpstr>
      <vt:lpstr>Objectives and Outcomes</vt:lpstr>
      <vt:lpstr>What is SketchUp?</vt:lpstr>
      <vt:lpstr>Using SketchUp</vt:lpstr>
      <vt:lpstr>How did it go?</vt:lpstr>
      <vt:lpstr>PowerPoint Presentation</vt:lpstr>
      <vt:lpstr>Objectives and Outcomes</vt:lpstr>
      <vt:lpstr>Holiday Home in Kent</vt:lpstr>
      <vt:lpstr>Holiday Home in Kent</vt:lpstr>
      <vt:lpstr>How did we do?</vt:lpstr>
      <vt:lpstr>PowerPoint Presentation</vt:lpstr>
      <vt:lpstr>Objectives and Outcomes</vt:lpstr>
      <vt:lpstr>Finances</vt:lpstr>
      <vt:lpstr>What Can You Remember?</vt:lpstr>
      <vt:lpstr>PowerPoint Presentation</vt:lpstr>
      <vt:lpstr>Objectives and Outcomes</vt:lpstr>
      <vt:lpstr>PowerPoint Presentation</vt:lpstr>
      <vt:lpstr>PowerPoint Presentation</vt:lpstr>
      <vt:lpstr>Presentation</vt:lpstr>
      <vt:lpstr>How did we do?</vt:lpstr>
      <vt:lpstr>PowerPoint Presentation</vt:lpstr>
      <vt:lpstr>Objectives and Outcomes</vt:lpstr>
      <vt:lpstr>Writing a Good Evaluation</vt:lpstr>
      <vt:lpstr>Evaluating your Work</vt:lpstr>
      <vt:lpstr>Did we enjoy this topic?</vt:lpstr>
    </vt:vector>
  </TitlesOfParts>
  <Company>Hartsdown Technology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maddamsn</dc:creator>
  <cp:lastModifiedBy>Nicki Cooper</cp:lastModifiedBy>
  <cp:revision>67</cp:revision>
  <dcterms:created xsi:type="dcterms:W3CDTF">2011-03-02T18:20:57Z</dcterms:created>
  <dcterms:modified xsi:type="dcterms:W3CDTF">2014-08-11T11:05:51Z</dcterms:modified>
</cp:coreProperties>
</file>