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8" r:id="rId3"/>
    <p:sldId id="271" r:id="rId4"/>
    <p:sldId id="269" r:id="rId5"/>
    <p:sldId id="273" r:id="rId6"/>
    <p:sldId id="266" r:id="rId7"/>
    <p:sldId id="270" r:id="rId8"/>
  </p:sldIdLst>
  <p:sldSz cx="9144000" cy="6858000" type="screen4x3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xmlns:mc="http://schemas.openxmlformats.org/markup-compatibility/2006" xmlns:a14="http://schemas.microsoft.com/office/drawing/2010/main" val="FF9900" mc:Ignorable=""/>
    <a:srgbClr xmlns:mc="http://schemas.openxmlformats.org/markup-compatibility/2006" xmlns:a14="http://schemas.microsoft.com/office/drawing/2010/main" val="008000" mc:Ignorable=""/>
    <a:srgbClr xmlns:mc="http://schemas.openxmlformats.org/markup-compatibility/2006" xmlns:a14="http://schemas.microsoft.com/office/drawing/2010/main" val="00FF00" mc:Ignorable="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670" y="-102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FF4054E9-6D23-4BCA-875A-B67B82FC3262}" type="datetimeFigureOut">
              <a:rPr lang="en-US" smtClean="0"/>
              <a:pPr/>
              <a:t>1/25/2010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4302"/>
            <a:ext cx="2918831" cy="49347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4302"/>
            <a:ext cx="2918831" cy="49347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299CD83D-E460-45DC-AE4E-91C2F7D7FFA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708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l="1618"/>
          <a:stretch>
            <a:fillRect/>
          </a:stretch>
        </p:blipFill>
        <p:spPr bwMode="auto">
          <a:xfrm>
            <a:off x="3643306" y="0"/>
            <a:ext cx="5500694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785926"/>
            <a:ext cx="4714908" cy="2786082"/>
          </a:xfrm>
          <a:prstGeom prst="roundRect">
            <a:avLst>
              <a:gd name="adj" fmla="val 14346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42844" y="0"/>
            <a:ext cx="1214446" cy="1135629"/>
            <a:chOff x="2928926" y="571480"/>
            <a:chExt cx="4672012" cy="4368800"/>
          </a:xfrm>
        </p:grpSpPr>
        <p:pic>
          <p:nvPicPr>
            <p:cNvPr id="9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10" name="Rounded Rectangle 9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xmlns:mc="http://schemas.openxmlformats.org/markup-compatibility/2006" xmlns:a14="http://schemas.microsoft.com/office/drawing/2010/main" val="FFDE00" mc:Ignorable="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xmlns:mc="http://schemas.openxmlformats.org/markup-compatibility/2006" xmlns:a14="http://schemas.microsoft.com/office/drawing/2010/main" val="FFFF00" mc:Ignorable="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xmlns:mc="http://schemas.openxmlformats.org/markup-compatibility/2006" xmlns:a14="http://schemas.microsoft.com/office/drawing/2010/main" val="52F200" mc:Ignorable="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xmlns:mc="http://schemas.openxmlformats.org/markup-compatibility/2006" xmlns:a14="http://schemas.microsoft.com/office/drawing/2010/main" val="FFFF00" mc:Ignorable="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xmlns:mc="http://schemas.openxmlformats.org/markup-compatibility/2006" xmlns:a14="http://schemas.microsoft.com/office/drawing/2010/main" val="FF0000" mc:Ignorable="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xmlns:mc="http://schemas.openxmlformats.org/markup-compatibility/2006" xmlns:a14="http://schemas.microsoft.com/office/drawing/2010/main" val="FFFF00" mc:Ignorable="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352593" y="1395953"/>
              <a:ext cx="1320928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155208" y="3280363"/>
              <a:ext cx="1246931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67346" y="3280363"/>
              <a:ext cx="1401097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1285852" y="0"/>
            <a:ext cx="442140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en-GB" sz="54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xmlns:mc="http://schemas.openxmlformats.org/markup-compatibility/2006" xmlns:a14="http://schemas.microsoft.com/office/drawing/2010/main" val="FFFFFF" mc:Ignorable=""/>
                </a:solidFill>
                <a:effectLst>
                  <a:glow rad="63500">
                    <a:srgbClr xmlns:mc="http://schemas.openxmlformats.org/markup-compatibility/2006" xmlns:a14="http://schemas.microsoft.com/office/drawing/2010/main" val="FFC000" mc:Ignorable=""/>
                  </a:glow>
                  <a:innerShdw blurRad="69850" dist="43180" dir="5400000">
                    <a:srgbClr xmlns:mc="http://schemas.openxmlformats.org/markup-compatibility/2006" xmlns:a14="http://schemas.microsoft.com/office/drawing/2010/main" val="000000" mc:Ignorable="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54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xmlns:mc="http://schemas.openxmlformats.org/markup-compatibility/2006" xmlns:a14="http://schemas.microsoft.com/office/drawing/2010/main" val="FFFFFF" mc:Ignorable=""/>
              </a:solidFill>
              <a:effectLst>
                <a:glow rad="63500">
                  <a:srgbClr xmlns:mc="http://schemas.openxmlformats.org/markup-compatibility/2006" xmlns:a14="http://schemas.microsoft.com/office/drawing/2010/main" val="FFC000" mc:Ignorable=""/>
                </a:glow>
                <a:innerShdw blurRad="69850" dist="43180" dir="5400000">
                  <a:srgbClr xmlns:mc="http://schemas.openxmlformats.org/markup-compatibility/2006" xmlns:a14="http://schemas.microsoft.com/office/drawing/2010/main" val="000000" mc:Ignorable="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1/25/2010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1/25/2010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xmlns:mc="http://schemas.openxmlformats.org/markup-compatibility/2006" xmlns:a14="http://schemas.microsoft.com/office/drawing/2010/main" val="FFDE00" mc:Ignorable="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xmlns:mc="http://schemas.openxmlformats.org/markup-compatibility/2006" xmlns:a14="http://schemas.microsoft.com/office/drawing/2010/main" val="FFFF00" mc:Ignorable="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xmlns:mc="http://schemas.openxmlformats.org/markup-compatibility/2006" xmlns:a14="http://schemas.microsoft.com/office/drawing/2010/main" val="52F200" mc:Ignorable="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xmlns:mc="http://schemas.openxmlformats.org/markup-compatibility/2006" xmlns:a14="http://schemas.microsoft.com/office/drawing/2010/main" val="FFFF00" mc:Ignorable="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xmlns:mc="http://schemas.openxmlformats.org/markup-compatibility/2006" xmlns:a14="http://schemas.microsoft.com/office/drawing/2010/main" val="FF0000" mc:Ignorable="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xmlns:mc="http://schemas.openxmlformats.org/markup-compatibility/2006" xmlns:a14="http://schemas.microsoft.com/office/drawing/2010/main" val="FFFF00" mc:Ignorable="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xmlns:mc="http://schemas.openxmlformats.org/markup-compatibility/2006" xmlns:a14="http://schemas.microsoft.com/office/drawing/2010/main" val="FFFFFF" mc:Ignorable=""/>
                </a:solidFill>
                <a:effectLst>
                  <a:glow rad="63500">
                    <a:srgbClr xmlns:mc="http://schemas.openxmlformats.org/markup-compatibility/2006" xmlns:a14="http://schemas.microsoft.com/office/drawing/2010/main" val="FFC000" mc:Ignorable=""/>
                  </a:glow>
                  <a:innerShdw blurRad="69850" dist="43180" dir="5400000">
                    <a:srgbClr xmlns:mc="http://schemas.openxmlformats.org/markup-compatibility/2006" xmlns:a14="http://schemas.microsoft.com/office/drawing/2010/main" val="000000" mc:Ignorable="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xmlns:mc="http://schemas.openxmlformats.org/markup-compatibility/2006" xmlns:a14="http://schemas.microsoft.com/office/drawing/2010/main" val="FFFFFF" mc:Ignorable=""/>
              </a:solidFill>
              <a:effectLst>
                <a:glow rad="63500">
                  <a:srgbClr xmlns:mc="http://schemas.openxmlformats.org/markup-compatibility/2006" xmlns:a14="http://schemas.microsoft.com/office/drawing/2010/main" val="FFC000" mc:Ignorable=""/>
                </a:glow>
                <a:innerShdw blurRad="69850" dist="43180" dir="5400000">
                  <a:srgbClr xmlns:mc="http://schemas.openxmlformats.org/markup-compatibility/2006" xmlns:a14="http://schemas.microsoft.com/office/drawing/2010/main" val="000000" mc:Ignorable="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8" name="Rounded Rectangle 17"/>
          <p:cNvSpPr/>
          <p:nvPr userDrawn="1"/>
        </p:nvSpPr>
        <p:spPr>
          <a:xfrm>
            <a:off x="3571868" y="6143644"/>
            <a:ext cx="5000660" cy="571504"/>
          </a:xfrm>
          <a:prstGeom prst="roundRect">
            <a:avLst>
              <a:gd name="adj" fmla="val 28413"/>
            </a:avLst>
          </a:prstGeom>
          <a:solidFill>
            <a:srgbClr xmlns:mc="http://schemas.openxmlformats.org/markup-compatibility/2006" xmlns:a14="http://schemas.microsoft.com/office/drawing/2010/main" val="FFFF00" mc:Ignorable=""/>
          </a:solidFill>
          <a:ln w="76200">
            <a:solidFill>
              <a:srgbClr xmlns:mc="http://schemas.openxmlformats.org/markup-compatibility/2006" xmlns:a14="http://schemas.microsoft.com/office/drawing/2010/main" val="FF9900" mc:Ignorable="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8262633" y="6018230"/>
            <a:ext cx="822661" cy="785818"/>
            <a:chOff x="8262633" y="6018230"/>
            <a:chExt cx="822661" cy="785818"/>
          </a:xfrm>
        </p:grpSpPr>
        <p:sp>
          <p:nvSpPr>
            <p:cNvPr id="21" name="Oval 20"/>
            <p:cNvSpPr/>
            <p:nvPr userDrawn="1"/>
          </p:nvSpPr>
          <p:spPr>
            <a:xfrm>
              <a:off x="8283600" y="6018230"/>
              <a:ext cx="785818" cy="785818"/>
            </a:xfrm>
            <a:prstGeom prst="ellipse">
              <a:avLst/>
            </a:prstGeom>
            <a:solidFill>
              <a:srgbClr xmlns:mc="http://schemas.openxmlformats.org/markup-compatibility/2006" xmlns:a14="http://schemas.microsoft.com/office/drawing/2010/main" val="00B0F0" mc:Ignorable=""/>
            </a:solidFill>
            <a:ln w="57150">
              <a:solidFill>
                <a:srgbClr xmlns:mc="http://schemas.openxmlformats.org/markup-compatibility/2006" xmlns:a14="http://schemas.microsoft.com/office/drawing/2010/main" val="0070C0" mc:Ignorable="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xmlns:mc="http://schemas.openxmlformats.org/markup-compatibility/2006" xmlns:a14="http://schemas.microsoft.com/office/drawing/2010/main" val="000000" mc:Ignorable="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8262633" y="6140255"/>
              <a:ext cx="822661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200" b="1" cap="none" spc="0" dirty="0" smtClean="0">
                  <a:ln w="12700">
                    <a:solidFill>
                      <a:srgbClr xmlns:mc="http://schemas.openxmlformats.org/markup-compatibility/2006" xmlns:a14="http://schemas.microsoft.com/office/drawing/2010/main" val="FF9900" mc:Ignorable=""/>
                    </a:solidFill>
                    <a:prstDash val="solid"/>
                  </a:ln>
                  <a:solidFill>
                    <a:srgbClr xmlns:mc="http://schemas.openxmlformats.org/markup-compatibility/2006" xmlns:a14="http://schemas.microsoft.com/office/drawing/2010/main" val="FFFF00" mc:Ignorable=""/>
                  </a:solidFill>
                  <a:effectLst>
                    <a:outerShdw blurRad="41275" dist="20320" dir="1800000" algn="tl" rotWithShape="0">
                      <a:srgbClr xmlns:mc="http://schemas.openxmlformats.org/markup-compatibility/2006" xmlns:a14="http://schemas.microsoft.com/office/drawing/2010/main" val="000000" mc:Ignorable="">
                        <a:alpha val="40000"/>
                      </a:srgbClr>
                    </a:outerShdw>
                  </a:effectLst>
                  <a:latin typeface="Gill Sans Ultra Bold" pitchFamily="34" charset="0"/>
                </a:rPr>
                <a:t>LO</a:t>
              </a:r>
              <a:endParaRPr lang="en-US" sz="3200" b="1" cap="none" spc="0" dirty="0">
                <a:ln w="12700">
                  <a:solidFill>
                    <a:srgbClr xmlns:mc="http://schemas.openxmlformats.org/markup-compatibility/2006" xmlns:a14="http://schemas.microsoft.com/office/drawing/2010/main" val="FF9900" mc:Ignorable=""/>
                  </a:solidFill>
                  <a:prstDash val="solid"/>
                </a:ln>
                <a:solidFill>
                  <a:srgbClr xmlns:mc="http://schemas.openxmlformats.org/markup-compatibility/2006" xmlns:a14="http://schemas.microsoft.com/office/drawing/2010/main" val="FFFF00" mc:Ignorable=""/>
                </a:solidFill>
                <a:effectLst>
                  <a:outerShdw blurRad="41275" dist="20320" dir="1800000" algn="tl" rotWithShape="0">
                    <a:srgbClr xmlns:mc="http://schemas.openxmlformats.org/markup-compatibility/2006" xmlns:a14="http://schemas.microsoft.com/office/drawing/2010/main" val="000000" mc:Ignorable="">
                      <a:alpha val="40000"/>
                    </a:srgbClr>
                  </a:outerShdw>
                </a:effectLst>
                <a:latin typeface="Gill Sans Ultra Bold" pitchFamily="34" charset="0"/>
              </a:endParaRPr>
            </a:p>
          </p:txBody>
        </p:sp>
      </p:grp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3571868" y="6181744"/>
            <a:ext cx="4714899" cy="50006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>
            <a:noAutofit/>
          </a:bodyPr>
          <a:lstStyle>
            <a:lvl1pPr algn="ctr">
              <a:buNone/>
              <a:defRPr sz="1400" b="0" i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xmlns:mc="http://schemas.openxmlformats.org/markup-compatibility/2006" xmlns:a14="http://schemas.microsoft.com/office/drawing/2010/main" val="FFDE00" mc:Ignorable="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xmlns:mc="http://schemas.openxmlformats.org/markup-compatibility/2006" xmlns:a14="http://schemas.microsoft.com/office/drawing/2010/main" val="FFFF00" mc:Ignorable="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xmlns:mc="http://schemas.openxmlformats.org/markup-compatibility/2006" xmlns:a14="http://schemas.microsoft.com/office/drawing/2010/main" val="52F200" mc:Ignorable="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xmlns:mc="http://schemas.openxmlformats.org/markup-compatibility/2006" xmlns:a14="http://schemas.microsoft.com/office/drawing/2010/main" val="FFFF00" mc:Ignorable="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xmlns:mc="http://schemas.openxmlformats.org/markup-compatibility/2006" xmlns:a14="http://schemas.microsoft.com/office/drawing/2010/main" val="FF0000" mc:Ignorable="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xmlns:mc="http://schemas.openxmlformats.org/markup-compatibility/2006" xmlns:a14="http://schemas.microsoft.com/office/drawing/2010/main" val="FFFF00" mc:Ignorable="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xmlns:mc="http://schemas.openxmlformats.org/markup-compatibility/2006" xmlns:a14="http://schemas.microsoft.com/office/drawing/2010/main" val="FFFFFF" mc:Ignorable=""/>
                </a:solidFill>
                <a:effectLst>
                  <a:glow rad="63500">
                    <a:srgbClr xmlns:mc="http://schemas.openxmlformats.org/markup-compatibility/2006" xmlns:a14="http://schemas.microsoft.com/office/drawing/2010/main" val="FFC000" mc:Ignorable=""/>
                  </a:glow>
                  <a:innerShdw blurRad="69850" dist="43180" dir="5400000">
                    <a:srgbClr xmlns:mc="http://schemas.openxmlformats.org/markup-compatibility/2006" xmlns:a14="http://schemas.microsoft.com/office/drawing/2010/main" val="000000" mc:Ignorable="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xmlns:mc="http://schemas.openxmlformats.org/markup-compatibility/2006" xmlns:a14="http://schemas.microsoft.com/office/drawing/2010/main" val="FFFFFF" mc:Ignorable=""/>
              </a:solidFill>
              <a:effectLst>
                <a:glow rad="63500">
                  <a:srgbClr xmlns:mc="http://schemas.openxmlformats.org/markup-compatibility/2006" xmlns:a14="http://schemas.microsoft.com/office/drawing/2010/main" val="FFC000" mc:Ignorable=""/>
                </a:glow>
                <a:innerShdw blurRad="69850" dist="43180" dir="5400000">
                  <a:srgbClr xmlns:mc="http://schemas.openxmlformats.org/markup-compatibility/2006" xmlns:a14="http://schemas.microsoft.com/office/drawing/2010/main" val="000000" mc:Ignorable="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3500438" y="6143625"/>
            <a:ext cx="5214937" cy="571500"/>
          </a:xfrm>
          <a:prstGeom prst="roundRect">
            <a:avLst>
              <a:gd name="adj" fmla="val 26836"/>
            </a:avLst>
          </a:prstGeom>
          <a:solidFill>
            <a:srgbClr xmlns:mc="http://schemas.openxmlformats.org/markup-compatibility/2006" xmlns:a14="http://schemas.microsoft.com/office/drawing/2010/main" val="FFFF00" mc:Ignorable=""/>
          </a:solidFill>
          <a:ln>
            <a:solidFill>
              <a:srgbClr xmlns:mc="http://schemas.openxmlformats.org/markup-compatibility/2006" xmlns:a14="http://schemas.microsoft.com/office/drawing/2010/main" val="FF9900" mc:Ignorable=""/>
            </a:solidFill>
          </a:ln>
        </p:spPr>
        <p:txBody>
          <a:bodyPr>
            <a:noAutofit/>
          </a:bodyPr>
          <a:lstStyle>
            <a:lvl1pPr algn="ctr">
              <a:buNone/>
              <a:defRPr sz="2400" b="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fld id="{C903C796-15AE-40E3-9730-6F48E1DEDB0D}" type="datetime2">
              <a:rPr lang="en-GB" smtClean="0"/>
              <a:pPr lvl="0"/>
              <a:t>Tuesday, 13 May 2008</a:t>
            </a:fld>
            <a:endParaRPr lang="en-US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1/25/2010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1/25/2010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1/25/2010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1/25/2010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1/25/2010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xmlns:mc="http://schemas.openxmlformats.org/markup-compatibility/2006" xmlns:a14="http://schemas.microsoft.com/office/drawing/2010/main" val="00FF00" mc:Ignorable="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oundRect">
            <a:avLst>
              <a:gd name="adj" fmla="val 31212"/>
            </a:avLst>
          </a:prstGeom>
          <a:solidFill>
            <a:srgbClr xmlns:mc="http://schemas.openxmlformats.org/markup-compatibility/2006" xmlns:a14="http://schemas.microsoft.com/office/drawing/2010/main" val="FF9900" mc:Ignorable=""/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5000660"/>
          </a:xfrm>
          <a:prstGeom prst="roundRect">
            <a:avLst>
              <a:gd name="adj" fmla="val 6518"/>
            </a:avLst>
          </a:prstGeom>
          <a:ln w="76200">
            <a:solidFill>
              <a:srgbClr xmlns:mc="http://schemas.openxmlformats.org/markup-compatibility/2006" xmlns:a14="http://schemas.microsoft.com/office/drawing/2010/main" val="008000" mc:Ignorable="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06436-82A9-40DB-A140-871FA6B4C2D7}" type="datetimeFigureOut">
              <a:rPr lang="en-US" smtClean="0"/>
              <a:pPr/>
              <a:t>1/25/2010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2700" cmpd="sng">
            <a:solidFill>
              <a:schemeClr val="tx1"/>
            </a:solidFill>
            <a:prstDash val="solid"/>
          </a:ln>
          <a:solidFill>
            <a:srgbClr xmlns:mc="http://schemas.openxmlformats.org/markup-compatibility/2006" xmlns:a14="http://schemas.microsoft.com/office/drawing/2010/main" val="FFFFFF" mc:Ignorable=""/>
          </a:solidFill>
          <a:effectLst>
            <a:outerShdw blurRad="63500" dir="3600000" algn="tl" rotWithShape="0">
              <a:srgbClr xmlns:mc="http://schemas.openxmlformats.org/markup-compatibility/2006" xmlns:a14="http://schemas.microsoft.com/office/drawing/2010/main" val="000000" mc:Ignorable="">
                <a:alpha val="70000"/>
              </a:srgbClr>
            </a:outerShdw>
          </a:effectLst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Creating a quiz in Excel</a:t>
            </a:r>
            <a:br>
              <a:rPr lang="en-GB" dirty="0" smtClean="0"/>
            </a:br>
            <a:endParaRPr lang="en-GB" dirty="0"/>
          </a:p>
        </p:txBody>
      </p:sp>
      <p:pic>
        <p:nvPicPr>
          <p:cNvPr id="5" name="Picture 4" descr="image00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492361"/>
            <a:ext cx="1440985" cy="13656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create a quiz using the IF function in Microsoft Excel”.</a:t>
            </a:r>
          </a:p>
          <a:p>
            <a:endParaRPr lang="en-GB" dirty="0" smtClean="0"/>
          </a:p>
          <a:p>
            <a:r>
              <a:rPr lang="en-GB" dirty="0" smtClean="0"/>
              <a:t>Write this Learning Objective onto your </a:t>
            </a:r>
            <a:r>
              <a:rPr lang="en-GB" b="1" dirty="0" smtClean="0"/>
              <a:t>Self Assessment Sheet.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fld id="{BF6489F4-01F3-414D-82F7-82A38F083C1B}" type="datetime2">
              <a:rPr lang="en-GB" smtClean="0"/>
              <a:pPr algn="ctr"/>
              <a:t>Monday, 25 January 2010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F7661E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F4CE9E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FFFFFF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FCBC9E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44A8B5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A3AFF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F2BFB2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A3AFF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F2BFB2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Laying out the Quiz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a quiz using the IF function in Microsoft Excel</a:t>
            </a:r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t="22403" r="25000" b="17857"/>
          <a:stretch>
            <a:fillRect/>
          </a:stretch>
        </p:blipFill>
        <p:spPr bwMode="auto">
          <a:xfrm>
            <a:off x="1214414" y="1643050"/>
            <a:ext cx="6858048" cy="32861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8" name="Rounded Rectangular Callout 7"/>
          <p:cNvSpPr/>
          <p:nvPr/>
        </p:nvSpPr>
        <p:spPr>
          <a:xfrm>
            <a:off x="214282" y="1428736"/>
            <a:ext cx="1357322" cy="1000132"/>
          </a:xfrm>
          <a:prstGeom prst="wedgeRoundRectCallout">
            <a:avLst>
              <a:gd name="adj1" fmla="val 82154"/>
              <a:gd name="adj2" fmla="val 21275"/>
              <a:gd name="adj3" fmla="val 16667"/>
            </a:avLst>
          </a:prstGeom>
          <a:solidFill>
            <a:srgbClr xmlns:mc="http://schemas.openxmlformats.org/markup-compatibility/2006" xmlns:a14="http://schemas.microsoft.com/office/drawing/2010/main" val="FFFF00" mc:Ignorable=""/>
          </a:solidFill>
          <a:ln w="57150">
            <a:solidFill>
              <a:srgbClr xmlns:mc="http://schemas.openxmlformats.org/markup-compatibility/2006" xmlns:a14="http://schemas.microsoft.com/office/drawing/2010/main" val="0070C0" mc:Ignorable="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Title at the top</a:t>
            </a:r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2428860" y="4572008"/>
            <a:ext cx="1500198" cy="1000132"/>
          </a:xfrm>
          <a:prstGeom prst="wedgeRoundRectCallout">
            <a:avLst>
              <a:gd name="adj1" fmla="val -16091"/>
              <a:gd name="adj2" fmla="val -160311"/>
              <a:gd name="adj3" fmla="val 16667"/>
            </a:avLst>
          </a:prstGeom>
          <a:solidFill>
            <a:srgbClr xmlns:mc="http://schemas.openxmlformats.org/markup-compatibility/2006" xmlns:a14="http://schemas.microsoft.com/office/drawing/2010/main" val="FFFF00" mc:Ignorable=""/>
          </a:solidFill>
          <a:ln w="57150">
            <a:solidFill>
              <a:srgbClr xmlns:mc="http://schemas.openxmlformats.org/markup-compatibility/2006" xmlns:a14="http://schemas.microsoft.com/office/drawing/2010/main" val="0070C0" mc:Ignorable="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Questions</a:t>
            </a:r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4429124" y="4572008"/>
            <a:ext cx="1357322" cy="1000132"/>
          </a:xfrm>
          <a:prstGeom prst="wedgeRoundRectCallout">
            <a:avLst>
              <a:gd name="adj1" fmla="val 8236"/>
              <a:gd name="adj2" fmla="val -167930"/>
              <a:gd name="adj3" fmla="val 16667"/>
            </a:avLst>
          </a:prstGeom>
          <a:solidFill>
            <a:srgbClr xmlns:mc="http://schemas.openxmlformats.org/markup-compatibility/2006" xmlns:a14="http://schemas.microsoft.com/office/drawing/2010/main" val="FFFF00" mc:Ignorable=""/>
          </a:solidFill>
          <a:ln w="57150">
            <a:solidFill>
              <a:srgbClr xmlns:mc="http://schemas.openxmlformats.org/markup-compatibility/2006" xmlns:a14="http://schemas.microsoft.com/office/drawing/2010/main" val="0070C0" mc:Ignorable="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Space for answers</a:t>
            </a:r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Rounded Rectangular Callout 10"/>
          <p:cNvSpPr/>
          <p:nvPr/>
        </p:nvSpPr>
        <p:spPr>
          <a:xfrm>
            <a:off x="6572264" y="4572008"/>
            <a:ext cx="1357322" cy="1000132"/>
          </a:xfrm>
          <a:prstGeom prst="wedgeRoundRectCallout">
            <a:avLst>
              <a:gd name="adj1" fmla="val -2992"/>
              <a:gd name="adj2" fmla="val -208565"/>
              <a:gd name="adj3" fmla="val 16667"/>
            </a:avLst>
          </a:prstGeom>
          <a:solidFill>
            <a:srgbClr xmlns:mc="http://schemas.openxmlformats.org/markup-compatibility/2006" xmlns:a14="http://schemas.microsoft.com/office/drawing/2010/main" val="FFFF00" mc:Ignorable=""/>
          </a:solidFill>
          <a:ln w="57150">
            <a:solidFill>
              <a:srgbClr xmlns:mc="http://schemas.openxmlformats.org/markup-compatibility/2006" xmlns:a14="http://schemas.microsoft.com/office/drawing/2010/main" val="0070C0" mc:Ignorable="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Space to display results</a:t>
            </a:r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 animBg="1"/>
      <p:bldP spid="9" grpId="0" build="allAtOnce" animBg="1"/>
      <p:bldP spid="10" grpId="0" build="allAtOnce" animBg="1"/>
      <p:bldP spid="11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Create a </a:t>
            </a:r>
            <a:r>
              <a:rPr lang="en-GB" b="1" dirty="0" smtClean="0"/>
              <a:t>5 question </a:t>
            </a:r>
            <a:r>
              <a:rPr lang="en-GB" dirty="0" smtClean="0"/>
              <a:t>quiz laid out like the one below for a topic of your choice (leave the answer boxes blank).</a:t>
            </a:r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a quiz using the IF function in Microsoft Excel</a:t>
            </a:r>
            <a:endParaRPr lang="en-GB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 t="22403" r="25000" b="38636"/>
          <a:stretch>
            <a:fillRect/>
          </a:stretch>
        </p:blipFill>
        <p:spPr bwMode="auto">
          <a:xfrm>
            <a:off x="1071538" y="3286124"/>
            <a:ext cx="7086650" cy="221457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grpSp>
        <p:nvGrpSpPr>
          <p:cNvPr id="7" name="Group 7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8" name="Group 60"/>
            <p:cNvGrpSpPr>
              <a:grpSpLocks noChangeAspect="1"/>
            </p:cNvGrpSpPr>
            <p:nvPr/>
          </p:nvGrpSpPr>
          <p:grpSpPr bwMode="auto">
            <a:xfrm>
              <a:off x="0" y="3269"/>
              <a:ext cx="1080129" cy="1112061"/>
              <a:chOff x="-548" y="1546"/>
              <a:chExt cx="958" cy="999"/>
            </a:xfrm>
          </p:grpSpPr>
          <p:sp>
            <p:nvSpPr>
              <p:cNvPr id="42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49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B2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AAFF2D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BC6844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B2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9" name="Group 6"/>
            <p:cNvGrpSpPr>
              <a:grpSpLocks noChangeAspect="1"/>
            </p:cNvGrpSpPr>
            <p:nvPr/>
          </p:nvGrpSpPr>
          <p:grpSpPr bwMode="auto">
            <a:xfrm>
              <a:off x="428598" y="289965"/>
              <a:ext cx="1080122" cy="1138778"/>
              <a:chOff x="290" y="1477"/>
              <a:chExt cx="958" cy="1023"/>
            </a:xfrm>
          </p:grpSpPr>
          <p:sp>
            <p:nvSpPr>
              <p:cNvPr id="10" name="Freeform 9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49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B2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49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B2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BA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BC6844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31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32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3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4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5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6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7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8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9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B2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" name="Freeform 40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Insert IF statements so the quiz works when the answers are inserted.</a:t>
            </a:r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a quiz using the IF function in Microsoft Excel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28125" t="35312" r="19140" b="13125"/>
          <a:stretch>
            <a:fillRect/>
          </a:stretch>
        </p:blipFill>
        <p:spPr bwMode="auto">
          <a:xfrm>
            <a:off x="1928794" y="2571744"/>
            <a:ext cx="5072098" cy="30996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8" name="Rounded Rectangular Callout 7"/>
          <p:cNvSpPr/>
          <p:nvPr/>
        </p:nvSpPr>
        <p:spPr>
          <a:xfrm>
            <a:off x="214282" y="2786058"/>
            <a:ext cx="1500198" cy="2928958"/>
          </a:xfrm>
          <a:prstGeom prst="wedgeRoundRectCallout">
            <a:avLst>
              <a:gd name="adj1" fmla="val 131477"/>
              <a:gd name="adj2" fmla="val -13785"/>
              <a:gd name="adj3" fmla="val 16667"/>
            </a:avLst>
          </a:prstGeom>
          <a:solidFill>
            <a:srgbClr xmlns:mc="http://schemas.openxmlformats.org/markup-compatibility/2006" xmlns:a14="http://schemas.microsoft.com/office/drawing/2010/main" val="FFFF00" mc:Ignorable=""/>
          </a:solidFill>
          <a:ln w="57150">
            <a:solidFill>
              <a:srgbClr xmlns:mc="http://schemas.openxmlformats.org/markup-compatibility/2006" xmlns:a14="http://schemas.microsoft.com/office/drawing/2010/main" val="0070C0" mc:Ignorable="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Check the answer here. Words must have “speech marks” around them.</a:t>
            </a:r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7358082" y="2571744"/>
            <a:ext cx="1500198" cy="1000132"/>
          </a:xfrm>
          <a:prstGeom prst="wedgeRoundRectCallout">
            <a:avLst>
              <a:gd name="adj1" fmla="val -205452"/>
              <a:gd name="adj2" fmla="val 91115"/>
              <a:gd name="adj3" fmla="val 16667"/>
            </a:avLst>
          </a:prstGeom>
          <a:solidFill>
            <a:srgbClr xmlns:mc="http://schemas.openxmlformats.org/markup-compatibility/2006" xmlns:a14="http://schemas.microsoft.com/office/drawing/2010/main" val="FFFF00" mc:Ignorable=""/>
          </a:solidFill>
          <a:ln w="57150">
            <a:solidFill>
              <a:srgbClr xmlns:mc="http://schemas.openxmlformats.org/markup-compatibility/2006" xmlns:a14="http://schemas.microsoft.com/office/drawing/2010/main" val="0070C0" mc:Ignorable="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Response </a:t>
            </a:r>
            <a:r>
              <a:rPr lang="en-GB" b="1" dirty="0" smtClean="0">
                <a:solidFill>
                  <a:schemeClr val="tx1"/>
                </a:solidFill>
                <a:latin typeface="Comic Sans MS" pitchFamily="66" charset="0"/>
              </a:rPr>
              <a:t>if</a:t>
            </a: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 answer is correct</a:t>
            </a:r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7358082" y="4000504"/>
            <a:ext cx="1500198" cy="1000132"/>
          </a:xfrm>
          <a:prstGeom prst="wedgeRoundRectCallout">
            <a:avLst>
              <a:gd name="adj1" fmla="val -204606"/>
              <a:gd name="adj2" fmla="val -26979"/>
              <a:gd name="adj3" fmla="val 16667"/>
            </a:avLst>
          </a:prstGeom>
          <a:solidFill>
            <a:srgbClr xmlns:mc="http://schemas.openxmlformats.org/markup-compatibility/2006" xmlns:a14="http://schemas.microsoft.com/office/drawing/2010/main" val="FFFF00" mc:Ignorable=""/>
          </a:solidFill>
          <a:ln w="57150">
            <a:solidFill>
              <a:srgbClr xmlns:mc="http://schemas.openxmlformats.org/markup-compatibility/2006" xmlns:a14="http://schemas.microsoft.com/office/drawing/2010/main" val="0070C0" mc:Ignorable="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Response </a:t>
            </a:r>
            <a:r>
              <a:rPr lang="en-GB" b="1" dirty="0" smtClean="0">
                <a:solidFill>
                  <a:schemeClr val="tx1"/>
                </a:solidFill>
                <a:latin typeface="Comic Sans MS" pitchFamily="66" charset="0"/>
              </a:rPr>
              <a:t>if</a:t>
            </a: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 answer is wrong</a:t>
            </a:r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11" name="Group 7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12" name="Group 60"/>
            <p:cNvGrpSpPr>
              <a:grpSpLocks noChangeAspect="1"/>
            </p:cNvGrpSpPr>
            <p:nvPr/>
          </p:nvGrpSpPr>
          <p:grpSpPr bwMode="auto">
            <a:xfrm>
              <a:off x="0" y="3269"/>
              <a:ext cx="1080129" cy="1112061"/>
              <a:chOff x="-548" y="1546"/>
              <a:chExt cx="958" cy="999"/>
            </a:xfrm>
          </p:grpSpPr>
          <p:sp>
            <p:nvSpPr>
              <p:cNvPr id="46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49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B2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AAFF2D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BC6844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B2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13" name="Group 6"/>
            <p:cNvGrpSpPr>
              <a:grpSpLocks noChangeAspect="1"/>
            </p:cNvGrpSpPr>
            <p:nvPr/>
          </p:nvGrpSpPr>
          <p:grpSpPr bwMode="auto">
            <a:xfrm>
              <a:off x="428598" y="289965"/>
              <a:ext cx="1080122" cy="1138778"/>
              <a:chOff x="290" y="1477"/>
              <a:chExt cx="958" cy="1023"/>
            </a:xfrm>
          </p:grpSpPr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49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B2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49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B2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BA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BC6844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31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32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3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4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5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6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7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8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9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" name="Freeform 40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41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42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43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B2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44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a quiz using the IF function in Microsoft Excel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Extension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mtClean="0"/>
              <a:t>Use </a:t>
            </a:r>
            <a:r>
              <a:rPr lang="en-GB" dirty="0" smtClean="0"/>
              <a:t>the guide sheet called “</a:t>
            </a:r>
            <a:r>
              <a:rPr lang="en-GB" b="1" u="sng" dirty="0" smtClean="0"/>
              <a:t>Conditional Formatting</a:t>
            </a:r>
            <a:r>
              <a:rPr lang="en-GB" dirty="0" smtClean="0"/>
              <a:t>” to make results cells turn green if the answer is </a:t>
            </a:r>
            <a:r>
              <a:rPr lang="en-GB" dirty="0" smtClean="0">
                <a:solidFill>
                  <a:srgbClr xmlns:mc="http://schemas.openxmlformats.org/markup-compatibility/2006" xmlns:a14="http://schemas.microsoft.com/office/drawing/2010/main" val="00B050" mc:Ignorable=""/>
                </a:solidFill>
              </a:rPr>
              <a:t>correct</a:t>
            </a:r>
            <a:r>
              <a:rPr lang="en-GB" dirty="0" smtClean="0"/>
              <a:t> or </a:t>
            </a:r>
            <a:r>
              <a:rPr lang="en-GB" dirty="0" smtClean="0">
                <a:solidFill>
                  <a:srgbClr xmlns:mc="http://schemas.openxmlformats.org/markup-compatibility/2006" xmlns:a14="http://schemas.microsoft.com/office/drawing/2010/main" val="FF0000" mc:Ignorable=""/>
                </a:solidFill>
              </a:rPr>
              <a:t>red</a:t>
            </a:r>
            <a:r>
              <a:rPr lang="en-GB" dirty="0" smtClean="0"/>
              <a:t> if it’s wrong.</a:t>
            </a:r>
          </a:p>
        </p:txBody>
      </p:sp>
      <p:grpSp>
        <p:nvGrpSpPr>
          <p:cNvPr id="6" name="Group 7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7" name="Group 60"/>
            <p:cNvGrpSpPr>
              <a:grpSpLocks noChangeAspect="1"/>
            </p:cNvGrpSpPr>
            <p:nvPr/>
          </p:nvGrpSpPr>
          <p:grpSpPr bwMode="auto">
            <a:xfrm>
              <a:off x="0" y="3269"/>
              <a:ext cx="1080129" cy="1112061"/>
              <a:chOff x="-548" y="1546"/>
              <a:chExt cx="958" cy="999"/>
            </a:xfrm>
          </p:grpSpPr>
          <p:sp>
            <p:nvSpPr>
              <p:cNvPr id="41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49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B2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AAFF2D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BC6844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B2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8" name="Group 6"/>
            <p:cNvGrpSpPr>
              <a:grpSpLocks noChangeAspect="1"/>
            </p:cNvGrpSpPr>
            <p:nvPr/>
          </p:nvGrpSpPr>
          <p:grpSpPr bwMode="auto">
            <a:xfrm>
              <a:off x="428598" y="289965"/>
              <a:ext cx="1080122" cy="1138778"/>
              <a:chOff x="290" y="1477"/>
              <a:chExt cx="958" cy="1023"/>
            </a:xfrm>
          </p:grpSpPr>
          <p:sp>
            <p:nvSpPr>
              <p:cNvPr id="9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49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B2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49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B2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BA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BC6844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FFFFF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F2BFB2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xmlns:mc="http://schemas.openxmlformats.org/markup-compatibility/2006" xmlns:a14="http://schemas.microsoft.com/office/drawing/2010/main" val="000000" mc:Ignorable="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create a quiz using the IF function in Microsoft Excel”.</a:t>
            </a:r>
          </a:p>
          <a:p>
            <a:endParaRPr lang="en-GB" dirty="0" smtClean="0"/>
          </a:p>
          <a:p>
            <a:r>
              <a:rPr lang="en-GB" dirty="0" smtClean="0"/>
              <a:t>Put </a:t>
            </a:r>
            <a:r>
              <a:rPr lang="en-GB" dirty="0" smtClean="0">
                <a:sym typeface="Wingdings" pitchFamily="2" charset="2"/>
              </a:rPr>
              <a:t> or  onto your </a:t>
            </a:r>
            <a:r>
              <a:rPr lang="en-GB" b="1" dirty="0" smtClean="0">
                <a:sym typeface="Wingdings" pitchFamily="2" charset="2"/>
              </a:rPr>
              <a:t>Self Assessment</a:t>
            </a:r>
            <a:r>
              <a:rPr lang="en-GB" dirty="0" smtClean="0">
                <a:sym typeface="Wingdings" pitchFamily="2" charset="2"/>
              </a:rPr>
              <a:t> sheet to show whether or not you have achieved today’s learning objective.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fld id="{BF6489F4-01F3-414D-82F7-82A38F083C1B}" type="datetime2">
              <a:rPr lang="en-GB" smtClean="0"/>
              <a:pPr algn="ctr"/>
              <a:t>Monday, 25 January 2010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F7661E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F4CE9E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FFFFFF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FCBC9E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44A8B5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A3AFF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F2BFB2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A3AFF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F2BFB2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1786</TotalTime>
  <Words>232</Words>
  <Application>Microsoft Office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Creating a quiz in Excel </vt:lpstr>
      <vt:lpstr>Learning Objective</vt:lpstr>
      <vt:lpstr>Laying out the Quiz</vt:lpstr>
      <vt:lpstr>Tasks</vt:lpstr>
      <vt:lpstr>Tasks</vt:lpstr>
      <vt:lpstr>Extension Task</vt:lpstr>
      <vt:lpstr>Learning Objective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Nicki Maddams</dc:creator>
  <cp:lastModifiedBy>maddamsn</cp:lastModifiedBy>
  <cp:revision>35</cp:revision>
  <dcterms:created xsi:type="dcterms:W3CDTF">2008-01-28T15:32:11Z</dcterms:created>
  <dcterms:modified xsi:type="dcterms:W3CDTF">2010-01-25T09:01:43Z</dcterms:modified>
</cp:coreProperties>
</file>