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8" r:id="rId3"/>
    <p:sldId id="271" r:id="rId4"/>
    <p:sldId id="272" r:id="rId5"/>
    <p:sldId id="273" r:id="rId6"/>
    <p:sldId id="269" r:id="rId7"/>
    <p:sldId id="266" r:id="rId8"/>
    <p:sldId id="270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8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670" y="-102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r">
              <a:defRPr sz="1200"/>
            </a:lvl1pPr>
          </a:lstStyle>
          <a:p>
            <a:fld id="{FF4054E9-6D23-4BCA-875A-B67B82FC3262}" type="datetimeFigureOut">
              <a:rPr lang="en-US" smtClean="0"/>
              <a:pPr/>
              <a:t>3/13/2011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2" y="9428584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r">
              <a:defRPr sz="1200"/>
            </a:lvl1pPr>
          </a:lstStyle>
          <a:p>
            <a:fld id="{299CD83D-E460-45DC-AE4E-91C2F7D7FFA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863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1618"/>
          <a:stretch>
            <a:fillRect/>
          </a:stretch>
        </p:blipFill>
        <p:spPr bwMode="auto">
          <a:xfrm>
            <a:off x="3643306" y="0"/>
            <a:ext cx="5500694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785926"/>
            <a:ext cx="4714908" cy="2786082"/>
          </a:xfrm>
          <a:prstGeom prst="roundRect">
            <a:avLst>
              <a:gd name="adj" fmla="val 14346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3/13/2011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42844" y="0"/>
            <a:ext cx="1214446" cy="1135629"/>
            <a:chOff x="2928926" y="571480"/>
            <a:chExt cx="4672012" cy="4368800"/>
          </a:xfrm>
        </p:grpSpPr>
        <p:pic>
          <p:nvPicPr>
            <p:cNvPr id="9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10" name="Rounded Rectangle 9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352593" y="1395953"/>
              <a:ext cx="1320928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155208" y="3280363"/>
              <a:ext cx="1246931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67346" y="3280363"/>
              <a:ext cx="1401097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1285852" y="0"/>
            <a:ext cx="442140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en-GB" sz="54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54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3/13/2011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3/13/2011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3/13/2011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3/13/2011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8" name="Rounded Rectangle 17"/>
          <p:cNvSpPr/>
          <p:nvPr userDrawn="1"/>
        </p:nvSpPr>
        <p:spPr>
          <a:xfrm>
            <a:off x="3571868" y="6143644"/>
            <a:ext cx="5000660" cy="571504"/>
          </a:xfrm>
          <a:prstGeom prst="roundRect">
            <a:avLst>
              <a:gd name="adj" fmla="val 28413"/>
            </a:avLst>
          </a:prstGeom>
          <a:solidFill>
            <a:srgbClr val="FFFF00"/>
          </a:solidFill>
          <a:ln w="762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8262633" y="6018230"/>
            <a:ext cx="822661" cy="785818"/>
            <a:chOff x="8262633" y="6018230"/>
            <a:chExt cx="822661" cy="785818"/>
          </a:xfrm>
        </p:grpSpPr>
        <p:sp>
          <p:nvSpPr>
            <p:cNvPr id="21" name="Oval 20"/>
            <p:cNvSpPr/>
            <p:nvPr userDrawn="1"/>
          </p:nvSpPr>
          <p:spPr>
            <a:xfrm>
              <a:off x="8283600" y="6018230"/>
              <a:ext cx="785818" cy="785818"/>
            </a:xfrm>
            <a:prstGeom prst="ellipse">
              <a:avLst/>
            </a:prstGeom>
            <a:solidFill>
              <a:srgbClr val="00B0F0"/>
            </a:solidFill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8262633" y="6140255"/>
              <a:ext cx="822661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cap="none" spc="0" dirty="0" smtClean="0">
                  <a:ln w="12700">
                    <a:solidFill>
                      <a:srgbClr val="FF9900"/>
                    </a:solidFill>
                    <a:prstDash val="solid"/>
                  </a:ln>
                  <a:solidFill>
                    <a:srgbClr val="FFFF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ill Sans Ultra Bold" pitchFamily="34" charset="0"/>
                </a:rPr>
                <a:t>LO</a:t>
              </a:r>
              <a:endParaRPr lang="en-US" sz="3200" b="1" cap="none" spc="0" dirty="0">
                <a:ln w="12700">
                  <a:solidFill>
                    <a:srgbClr val="FF99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ill Sans Ultra Bold" pitchFamily="34" charset="0"/>
              </a:endParaRPr>
            </a:p>
          </p:txBody>
        </p:sp>
      </p:grp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3571868" y="6181744"/>
            <a:ext cx="4714899" cy="50006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>
            <a:noAutofit/>
          </a:bodyPr>
          <a:lstStyle>
            <a:lvl1pPr algn="ctr">
              <a:buNone/>
              <a:defRPr sz="1400" b="0" i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3/13/2011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3500438" y="6143625"/>
            <a:ext cx="5214937" cy="571500"/>
          </a:xfrm>
          <a:prstGeom prst="roundRect">
            <a:avLst>
              <a:gd name="adj" fmla="val 26836"/>
            </a:avLst>
          </a:prstGeom>
          <a:solidFill>
            <a:srgbClr val="FFFF00"/>
          </a:solidFill>
          <a:ln>
            <a:solidFill>
              <a:srgbClr val="FF9900"/>
            </a:solidFill>
          </a:ln>
        </p:spPr>
        <p:txBody>
          <a:bodyPr>
            <a:noAutofit/>
          </a:bodyPr>
          <a:lstStyle>
            <a:lvl1pPr algn="ctr">
              <a:buNone/>
              <a:defRPr sz="2400" b="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fld id="{C903C796-15AE-40E3-9730-6F48E1DEDB0D}" type="datetime2">
              <a:rPr lang="en-GB" smtClean="0"/>
              <a:pPr lvl="0"/>
              <a:t>Tuesday, 13 May 2008</a:t>
            </a:fld>
            <a:endParaRPr lang="en-US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3/13/2011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3/13/2011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3/13/2011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3/13/2011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3/13/2011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3/13/2011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oundRect">
            <a:avLst>
              <a:gd name="adj" fmla="val 31212"/>
            </a:avLst>
          </a:prstGeom>
          <a:solidFill>
            <a:srgbClr val="FF9900"/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5000660"/>
          </a:xfrm>
          <a:prstGeom prst="roundRect">
            <a:avLst>
              <a:gd name="adj" fmla="val 6518"/>
            </a:avLst>
          </a:prstGeom>
          <a:ln w="76200">
            <a:solidFill>
              <a:srgbClr val="008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6436-82A9-40DB-A140-871FA6B4C2D7}" type="datetimeFigureOut">
              <a:rPr lang="en-US" smtClean="0"/>
              <a:pPr/>
              <a:t>3/13/2011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2700" cmpd="sng">
            <a:solidFill>
              <a:schemeClr val="tx1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Creating graphs in Excel</a:t>
            </a:r>
            <a:br>
              <a:rPr lang="en-GB" dirty="0" smtClean="0"/>
            </a:br>
            <a:endParaRPr lang="en-GB" dirty="0"/>
          </a:p>
        </p:txBody>
      </p:sp>
      <p:pic>
        <p:nvPicPr>
          <p:cNvPr id="5" name="Picture 4" descr="image00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492361"/>
            <a:ext cx="1440985" cy="13656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create graphs using Microsoft Excel”.</a:t>
            </a:r>
          </a:p>
          <a:p>
            <a:endParaRPr lang="en-GB" dirty="0" smtClean="0"/>
          </a:p>
          <a:p>
            <a:r>
              <a:rPr lang="en-GB" dirty="0" smtClean="0"/>
              <a:t>Write this Learning Objective onto your </a:t>
            </a:r>
            <a:r>
              <a:rPr lang="en-GB" b="1" dirty="0" smtClean="0"/>
              <a:t>Self Assessment Sheet.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fld id="{BF6489F4-01F3-414D-82F7-82A38F083C1B}" type="datetime2">
              <a:rPr lang="en-GB" smtClean="0"/>
              <a:pPr algn="ctr"/>
              <a:t>Sunday, 13 March 2011</a:t>
            </a:fld>
            <a:endParaRPr lang="en-GB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Results of a Survey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Last lesson you should have collated all of the results from a survey into a spreadsheet.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graphs using Microsoft Excel.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Recap. from Last Lesson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graphs using Microsoft Excel.</a:t>
            </a:r>
          </a:p>
          <a:p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t="21753" r="48242" b="6169"/>
          <a:stretch>
            <a:fillRect/>
          </a:stretch>
        </p:blipFill>
        <p:spPr bwMode="auto">
          <a:xfrm>
            <a:off x="2513498" y="1548405"/>
            <a:ext cx="5058898" cy="423804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6" name="Rounded Rectangular Callout 5"/>
          <p:cNvSpPr/>
          <p:nvPr/>
        </p:nvSpPr>
        <p:spPr>
          <a:xfrm>
            <a:off x="6215074" y="3429000"/>
            <a:ext cx="1857388" cy="1857388"/>
          </a:xfrm>
          <a:prstGeom prst="wedgeRoundRectCallout">
            <a:avLst>
              <a:gd name="adj1" fmla="val -129595"/>
              <a:gd name="adj2" fmla="val 25395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Answers in columns under </a:t>
            </a:r>
            <a:r>
              <a:rPr lang="en-GB" b="1" dirty="0" smtClean="0">
                <a:solidFill>
                  <a:schemeClr val="tx1"/>
                </a:solidFill>
                <a:latin typeface="Comic Sans MS" pitchFamily="66" charset="0"/>
              </a:rPr>
              <a:t>male 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and </a:t>
            </a:r>
            <a:r>
              <a:rPr lang="en-GB" b="1" dirty="0" smtClean="0">
                <a:solidFill>
                  <a:schemeClr val="tx1"/>
                </a:solidFill>
                <a:latin typeface="Comic Sans MS" pitchFamily="66" charset="0"/>
              </a:rPr>
              <a:t>female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 headings.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642910" y="1500174"/>
            <a:ext cx="1357322" cy="1643074"/>
          </a:xfrm>
          <a:prstGeom prst="wedgeRoundRectCallout">
            <a:avLst>
              <a:gd name="adj1" fmla="val 102739"/>
              <a:gd name="adj2" fmla="val -6385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Summary of each question.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7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Creating Graphs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Once you have </a:t>
            </a:r>
            <a:r>
              <a:rPr lang="en-GB" b="1" dirty="0" smtClean="0"/>
              <a:t>selected</a:t>
            </a:r>
            <a:r>
              <a:rPr lang="en-GB" dirty="0" smtClean="0"/>
              <a:t> the data to make a graph from, there are many to chose from:</a:t>
            </a:r>
          </a:p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graphs using Microsoft Excel.</a:t>
            </a:r>
          </a:p>
          <a:p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t="3247" r="47266" b="82143"/>
          <a:stretch>
            <a:fillRect/>
          </a:stretch>
        </p:blipFill>
        <p:spPr bwMode="auto">
          <a:xfrm>
            <a:off x="1000100" y="4000504"/>
            <a:ext cx="7286839" cy="121444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7" name="Rounded Rectangular Callout 6"/>
          <p:cNvSpPr/>
          <p:nvPr/>
        </p:nvSpPr>
        <p:spPr>
          <a:xfrm>
            <a:off x="571472" y="3071810"/>
            <a:ext cx="1857388" cy="928694"/>
          </a:xfrm>
          <a:prstGeom prst="wedgeRoundRectCallout">
            <a:avLst>
              <a:gd name="adj1" fmla="val 35418"/>
              <a:gd name="adj2" fmla="val 69487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Select the “Insert” tab.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5929322" y="2786058"/>
            <a:ext cx="1785950" cy="1000132"/>
          </a:xfrm>
          <a:prstGeom prst="wedgeRoundRectCallout">
            <a:avLst>
              <a:gd name="adj1" fmla="val -123089"/>
              <a:gd name="adj2" fmla="val 109514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Chose your graph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  <p:bldP spid="8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Create a </a:t>
            </a:r>
            <a:r>
              <a:rPr lang="en-GB" b="1" dirty="0" smtClean="0"/>
              <a:t>bar chart</a:t>
            </a:r>
            <a:r>
              <a:rPr lang="en-GB" dirty="0" smtClean="0"/>
              <a:t> for each of the questions.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graphs using Microsoft Excel.</a:t>
            </a:r>
            <a:endParaRPr lang="en-GB" dirty="0"/>
          </a:p>
        </p:txBody>
      </p:sp>
      <p:grpSp>
        <p:nvGrpSpPr>
          <p:cNvPr id="6" name="Group 7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7" name="Group 60"/>
            <p:cNvGrpSpPr>
              <a:grpSpLocks noChangeAspect="1"/>
            </p:cNvGrpSpPr>
            <p:nvPr/>
          </p:nvGrpSpPr>
          <p:grpSpPr bwMode="auto">
            <a:xfrm>
              <a:off x="0" y="3269"/>
              <a:ext cx="1080129" cy="1112061"/>
              <a:chOff x="-548" y="1546"/>
              <a:chExt cx="958" cy="999"/>
            </a:xfrm>
          </p:grpSpPr>
          <p:sp>
            <p:nvSpPr>
              <p:cNvPr id="41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8" name="Group 6"/>
            <p:cNvGrpSpPr>
              <a:grpSpLocks noChangeAspect="1"/>
            </p:cNvGrpSpPr>
            <p:nvPr/>
          </p:nvGrpSpPr>
          <p:grpSpPr bwMode="auto">
            <a:xfrm>
              <a:off x="428598" y="289965"/>
              <a:ext cx="1080122" cy="1138778"/>
              <a:chOff x="290" y="1477"/>
              <a:chExt cx="958" cy="1023"/>
            </a:xfrm>
          </p:grpSpPr>
          <p:sp>
            <p:nvSpPr>
              <p:cNvPr id="9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graphs using Microsoft Excel.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Task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Create a </a:t>
            </a:r>
            <a:r>
              <a:rPr lang="en-GB" b="1" dirty="0" smtClean="0"/>
              <a:t>Word </a:t>
            </a:r>
            <a:r>
              <a:rPr lang="en-GB" dirty="0" smtClean="0"/>
              <a:t>document with the title </a:t>
            </a:r>
            <a:r>
              <a:rPr lang="en-GB" b="1" dirty="0" smtClean="0"/>
              <a:t>“</a:t>
            </a:r>
            <a:r>
              <a:rPr lang="en-GB" b="1" u="sng" dirty="0" smtClean="0"/>
              <a:t>Reviewing a Survey</a:t>
            </a:r>
            <a:r>
              <a:rPr lang="en-GB" b="1" dirty="0" smtClean="0"/>
              <a:t>”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r>
              <a:rPr lang="en-GB" dirty="0" smtClean="0"/>
              <a:t>Copy and paste </a:t>
            </a:r>
            <a:r>
              <a:rPr lang="en-GB" b="1" dirty="0" smtClean="0"/>
              <a:t>each </a:t>
            </a:r>
            <a:r>
              <a:rPr lang="en-GB" dirty="0" smtClean="0"/>
              <a:t>of your graphs into the word document and write a sentence under each one explaining what it shows.</a:t>
            </a:r>
          </a:p>
          <a:p>
            <a:pPr>
              <a:buNone/>
            </a:pPr>
            <a:r>
              <a:rPr lang="en-GB" dirty="0" smtClean="0"/>
              <a:t>	EG. “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The graph above shows . . .</a:t>
            </a:r>
            <a:r>
              <a:rPr lang="en-GB" dirty="0" smtClean="0"/>
              <a:t>”</a:t>
            </a:r>
          </a:p>
        </p:txBody>
      </p:sp>
      <p:grpSp>
        <p:nvGrpSpPr>
          <p:cNvPr id="6" name="Group 7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7" name="Group 60"/>
            <p:cNvGrpSpPr>
              <a:grpSpLocks noChangeAspect="1"/>
            </p:cNvGrpSpPr>
            <p:nvPr/>
          </p:nvGrpSpPr>
          <p:grpSpPr bwMode="auto">
            <a:xfrm>
              <a:off x="0" y="3267"/>
              <a:ext cx="1080129" cy="1112061"/>
              <a:chOff x="-548" y="1546"/>
              <a:chExt cx="958" cy="999"/>
            </a:xfrm>
          </p:grpSpPr>
          <p:sp>
            <p:nvSpPr>
              <p:cNvPr id="41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8" name="Group 6"/>
            <p:cNvGrpSpPr>
              <a:grpSpLocks noChangeAspect="1"/>
            </p:cNvGrpSpPr>
            <p:nvPr/>
          </p:nvGrpSpPr>
          <p:grpSpPr bwMode="auto">
            <a:xfrm>
              <a:off x="428600" y="289965"/>
              <a:ext cx="1080122" cy="1138778"/>
              <a:chOff x="290" y="1477"/>
              <a:chExt cx="958" cy="1023"/>
            </a:xfrm>
          </p:grpSpPr>
          <p:sp>
            <p:nvSpPr>
              <p:cNvPr id="9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create graphs using Microsoft Excel”.</a:t>
            </a:r>
          </a:p>
          <a:p>
            <a:endParaRPr lang="en-GB" dirty="0" smtClean="0"/>
          </a:p>
          <a:p>
            <a:r>
              <a:rPr lang="en-GB" dirty="0" smtClean="0"/>
              <a:t>Put </a:t>
            </a:r>
            <a:r>
              <a:rPr lang="en-GB" dirty="0" smtClean="0">
                <a:sym typeface="Wingdings" pitchFamily="2" charset="2"/>
              </a:rPr>
              <a:t> or  onto your </a:t>
            </a:r>
            <a:r>
              <a:rPr lang="en-GB" b="1" dirty="0" smtClean="0">
                <a:sym typeface="Wingdings" pitchFamily="2" charset="2"/>
              </a:rPr>
              <a:t>Self Assessment</a:t>
            </a:r>
            <a:r>
              <a:rPr lang="en-GB" dirty="0" smtClean="0">
                <a:sym typeface="Wingdings" pitchFamily="2" charset="2"/>
              </a:rPr>
              <a:t> sheet to show whether or not you have achieved today’s learning objective.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fld id="{BF6489F4-01F3-414D-82F7-82A38F083C1B}" type="datetime2">
              <a:rPr lang="en-GB" smtClean="0"/>
              <a:pPr algn="ctr"/>
              <a:t>Sunday, 13 March 2011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1648</TotalTime>
  <Words>226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Creating graphs in Excel </vt:lpstr>
      <vt:lpstr>Learning Objective</vt:lpstr>
      <vt:lpstr>Results of a Survey</vt:lpstr>
      <vt:lpstr>Recap. from Last Lesson</vt:lpstr>
      <vt:lpstr>Creating Graphs</vt:lpstr>
      <vt:lpstr>Task 1</vt:lpstr>
      <vt:lpstr>Task 2</vt:lpstr>
      <vt:lpstr>Learning Objective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Nicki Maddams</dc:creator>
  <cp:lastModifiedBy>maddamsn</cp:lastModifiedBy>
  <cp:revision>40</cp:revision>
  <dcterms:created xsi:type="dcterms:W3CDTF">2008-01-28T15:32:11Z</dcterms:created>
  <dcterms:modified xsi:type="dcterms:W3CDTF">2011-03-13T12:23:19Z</dcterms:modified>
</cp:coreProperties>
</file>