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8" r:id="rId3"/>
    <p:sldId id="275" r:id="rId4"/>
    <p:sldId id="276" r:id="rId5"/>
    <p:sldId id="277" r:id="rId6"/>
    <p:sldId id="278" r:id="rId7"/>
    <p:sldId id="269" r:id="rId8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9900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42" autoAdjust="0"/>
    <p:restoredTop sz="94660"/>
  </p:normalViewPr>
  <p:slideViewPr>
    <p:cSldViewPr>
      <p:cViewPr varScale="1">
        <p:scale>
          <a:sx n="102" d="100"/>
          <a:sy n="102" d="100"/>
        </p:scale>
        <p:origin x="-24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670" y="-102"/>
      </p:cViewPr>
      <p:guideLst>
        <p:guide orient="horz" pos="2909"/>
        <p:guide pos="218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700" cy="461803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7" y="0"/>
            <a:ext cx="3011700" cy="461803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FF4054E9-6D23-4BCA-875A-B67B82FC3262}" type="datetimeFigureOut">
              <a:rPr lang="en-US" smtClean="0"/>
              <a:pPr/>
              <a:t>11/14/2008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70"/>
            <a:ext cx="3011700" cy="461803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7" y="8772670"/>
            <a:ext cx="3011700" cy="461803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299CD83D-E460-45DC-AE4E-91C2F7D7FFA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/>
          <a:srcRect l="1618"/>
          <a:stretch>
            <a:fillRect/>
          </a:stretch>
        </p:blipFill>
        <p:spPr bwMode="auto">
          <a:xfrm>
            <a:off x="3643306" y="0"/>
            <a:ext cx="5500694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1785926"/>
            <a:ext cx="4714908" cy="2786082"/>
          </a:xfrm>
          <a:prstGeom prst="roundRect">
            <a:avLst>
              <a:gd name="adj" fmla="val 14346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11/14/2008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42844" y="0"/>
            <a:ext cx="1214446" cy="1135629"/>
            <a:chOff x="2928926" y="571480"/>
            <a:chExt cx="4672012" cy="4368800"/>
          </a:xfrm>
        </p:grpSpPr>
        <p:pic>
          <p:nvPicPr>
            <p:cNvPr id="9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10" name="Rounded Rectangle 9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352593" y="1395953"/>
              <a:ext cx="1320928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155208" y="3280363"/>
              <a:ext cx="1246931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67346" y="3280363"/>
              <a:ext cx="1401097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1285852" y="0"/>
            <a:ext cx="442140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en-GB" sz="54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54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11/14/2008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11/14/2008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11/14/2008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val 18"/>
          <p:cNvSpPr/>
          <p:nvPr userDrawn="1"/>
        </p:nvSpPr>
        <p:spPr>
          <a:xfrm>
            <a:off x="-357222" y="-214338"/>
            <a:ext cx="928694" cy="928694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 userDrawn="1"/>
        </p:nvSpPr>
        <p:spPr>
          <a:xfrm>
            <a:off x="0" y="2571744"/>
            <a:ext cx="928694" cy="92869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 userDrawn="1"/>
        </p:nvSpPr>
        <p:spPr>
          <a:xfrm>
            <a:off x="8215306" y="785794"/>
            <a:ext cx="928694" cy="92869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 userDrawn="1"/>
        </p:nvSpPr>
        <p:spPr>
          <a:xfrm>
            <a:off x="-214346" y="4643446"/>
            <a:ext cx="928694" cy="92869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 userDrawn="1"/>
        </p:nvSpPr>
        <p:spPr>
          <a:xfrm>
            <a:off x="8786842" y="5143512"/>
            <a:ext cx="928694" cy="928694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11/14/2008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8" name="Rounded Rectangle 17"/>
          <p:cNvSpPr/>
          <p:nvPr userDrawn="1"/>
        </p:nvSpPr>
        <p:spPr>
          <a:xfrm>
            <a:off x="3571868" y="6143644"/>
            <a:ext cx="5000660" cy="571504"/>
          </a:xfrm>
          <a:prstGeom prst="roundRect">
            <a:avLst>
              <a:gd name="adj" fmla="val 28413"/>
            </a:avLst>
          </a:prstGeom>
          <a:solidFill>
            <a:srgbClr val="FFFF00"/>
          </a:solidFill>
          <a:ln w="762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8262633" y="6018230"/>
            <a:ext cx="822661" cy="785818"/>
            <a:chOff x="8262633" y="6018230"/>
            <a:chExt cx="822661" cy="785818"/>
          </a:xfrm>
        </p:grpSpPr>
        <p:sp>
          <p:nvSpPr>
            <p:cNvPr id="21" name="Oval 20"/>
            <p:cNvSpPr/>
            <p:nvPr userDrawn="1"/>
          </p:nvSpPr>
          <p:spPr>
            <a:xfrm>
              <a:off x="8283600" y="6018230"/>
              <a:ext cx="785818" cy="785818"/>
            </a:xfrm>
            <a:prstGeom prst="ellipse">
              <a:avLst/>
            </a:prstGeom>
            <a:solidFill>
              <a:srgbClr val="00B0F0"/>
            </a:solidFill>
            <a:ln w="571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8262633" y="6140255"/>
              <a:ext cx="822661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200" b="1" cap="none" spc="0" dirty="0" smtClean="0">
                  <a:ln w="12700">
                    <a:solidFill>
                      <a:srgbClr val="FF9900"/>
                    </a:solidFill>
                    <a:prstDash val="solid"/>
                  </a:ln>
                  <a:solidFill>
                    <a:srgbClr val="FFFF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Gill Sans Ultra Bold" pitchFamily="34" charset="0"/>
                </a:rPr>
                <a:t>LO</a:t>
              </a:r>
              <a:endParaRPr lang="en-US" sz="3200" b="1" cap="none" spc="0" dirty="0">
                <a:ln w="12700">
                  <a:solidFill>
                    <a:srgbClr val="FF99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ill Sans Ultra Bold" pitchFamily="34" charset="0"/>
              </a:endParaRPr>
            </a:p>
          </p:txBody>
        </p:sp>
      </p:grp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3571868" y="6181744"/>
            <a:ext cx="4714899" cy="50006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>
            <a:noAutofit/>
          </a:bodyPr>
          <a:lstStyle>
            <a:lvl1pPr algn="ctr">
              <a:buNone/>
              <a:defRPr sz="1400" b="0" i="1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val 17"/>
          <p:cNvSpPr/>
          <p:nvPr userDrawn="1"/>
        </p:nvSpPr>
        <p:spPr>
          <a:xfrm>
            <a:off x="-357222" y="-214338"/>
            <a:ext cx="928694" cy="928694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 userDrawn="1"/>
        </p:nvSpPr>
        <p:spPr>
          <a:xfrm>
            <a:off x="0" y="2571744"/>
            <a:ext cx="928694" cy="92869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 userDrawn="1"/>
        </p:nvSpPr>
        <p:spPr>
          <a:xfrm>
            <a:off x="8215306" y="785794"/>
            <a:ext cx="928694" cy="92869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 userDrawn="1"/>
        </p:nvSpPr>
        <p:spPr>
          <a:xfrm>
            <a:off x="-214346" y="4643446"/>
            <a:ext cx="928694" cy="92869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 userDrawn="1"/>
        </p:nvSpPr>
        <p:spPr>
          <a:xfrm>
            <a:off x="8786842" y="5143512"/>
            <a:ext cx="928694" cy="928694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11/14/2008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3500438" y="6143625"/>
            <a:ext cx="5214937" cy="571500"/>
          </a:xfrm>
          <a:prstGeom prst="roundRect">
            <a:avLst>
              <a:gd name="adj" fmla="val 26836"/>
            </a:avLst>
          </a:prstGeom>
          <a:solidFill>
            <a:srgbClr val="FFFF00"/>
          </a:solidFill>
          <a:ln>
            <a:solidFill>
              <a:srgbClr val="FF9900"/>
            </a:solidFill>
          </a:ln>
        </p:spPr>
        <p:txBody>
          <a:bodyPr>
            <a:noAutofit/>
          </a:bodyPr>
          <a:lstStyle>
            <a:lvl1pPr algn="ctr">
              <a:buNone/>
              <a:defRPr sz="2400" b="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fld id="{C903C796-15AE-40E3-9730-6F48E1DEDB0D}" type="datetime2">
              <a:rPr lang="en-GB" smtClean="0"/>
              <a:pPr lvl="0"/>
              <a:t>Tuesday, 13 May 2008</a:t>
            </a:fld>
            <a:endParaRPr lang="en-US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11/14/2008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11/14/2008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11/14/2008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11/14/2008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11/14/2008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11/14/2008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oundRect">
            <a:avLst>
              <a:gd name="adj" fmla="val 31212"/>
            </a:avLst>
          </a:prstGeom>
          <a:solidFill>
            <a:srgbClr val="FF9900"/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5000660"/>
          </a:xfrm>
          <a:prstGeom prst="roundRect">
            <a:avLst>
              <a:gd name="adj" fmla="val 6518"/>
            </a:avLst>
          </a:prstGeom>
          <a:ln w="76200">
            <a:solidFill>
              <a:srgbClr val="008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06436-82A9-40DB-A140-871FA6B4C2D7}" type="datetimeFigureOut">
              <a:rPr lang="en-US" smtClean="0"/>
              <a:pPr/>
              <a:t>11/14/2008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2700" cmpd="sng">
            <a:solidFill>
              <a:schemeClr val="tx1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Comic Sans M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bc.co.uk/pudsey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Web Quest –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pic>
        <p:nvPicPr>
          <p:cNvPr id="5122" name="Picture 2" descr="\\HARFS02\Curriculum\maddamsN\MyWork\My Pictures\Icons\Imageres\PNGs\Icon_170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500678"/>
            <a:ext cx="1357322" cy="1357322"/>
          </a:xfrm>
          <a:prstGeom prst="rect">
            <a:avLst/>
          </a:prstGeom>
          <a:noFill/>
        </p:spPr>
      </p:pic>
      <p:grpSp>
        <p:nvGrpSpPr>
          <p:cNvPr id="78" name="Group 77"/>
          <p:cNvGrpSpPr/>
          <p:nvPr/>
        </p:nvGrpSpPr>
        <p:grpSpPr>
          <a:xfrm>
            <a:off x="357158" y="3214686"/>
            <a:ext cx="4500594" cy="866776"/>
            <a:chOff x="357158" y="3214686"/>
            <a:chExt cx="4500594" cy="866776"/>
          </a:xfrm>
        </p:grpSpPr>
        <p:sp>
          <p:nvSpPr>
            <p:cNvPr id="76" name="Oval 75"/>
            <p:cNvSpPr/>
            <p:nvPr/>
          </p:nvSpPr>
          <p:spPr>
            <a:xfrm>
              <a:off x="518322" y="3286124"/>
              <a:ext cx="357190" cy="50006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pic>
          <p:nvPicPr>
            <p:cNvPr id="10242" name="Picture 2" descr="Children in Need: Friday 14th November 2008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7158" y="3214686"/>
              <a:ext cx="4448175" cy="866776"/>
            </a:xfrm>
            <a:prstGeom prst="rect">
              <a:avLst/>
            </a:prstGeom>
            <a:noFill/>
          </p:spPr>
        </p:pic>
        <p:sp>
          <p:nvSpPr>
            <p:cNvPr id="77" name="Rectangle 76"/>
            <p:cNvSpPr/>
            <p:nvPr/>
          </p:nvSpPr>
          <p:spPr>
            <a:xfrm>
              <a:off x="3214678" y="3214686"/>
              <a:ext cx="1643074" cy="428628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Today’s Learning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carry out efficient searches using the Internet”.</a:t>
            </a:r>
          </a:p>
          <a:p>
            <a:endParaRPr lang="en-GB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fld id="{BF6489F4-01F3-414D-82F7-82A38F083C1B}" type="datetime2">
              <a:rPr lang="en-GB" smtClean="0"/>
              <a:pPr algn="ctr"/>
              <a:t>Friday, 14 November 2008</a:t>
            </a:fld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 rot="9052704">
            <a:off x="-448553" y="-320546"/>
            <a:ext cx="1584285" cy="2091256"/>
            <a:chOff x="3500430" y="3357562"/>
            <a:chExt cx="1785950" cy="2357454"/>
          </a:xfrm>
        </p:grpSpPr>
        <p:sp>
          <p:nvSpPr>
            <p:cNvPr id="6" name="Freeform 5"/>
            <p:cNvSpPr/>
            <p:nvPr/>
          </p:nvSpPr>
          <p:spPr>
            <a:xfrm>
              <a:off x="3962400" y="3524250"/>
              <a:ext cx="641350" cy="699674"/>
            </a:xfrm>
            <a:custGeom>
              <a:avLst/>
              <a:gdLst>
                <a:gd name="connsiteX0" fmla="*/ 127000 w 641350"/>
                <a:gd name="connsiteY0" fmla="*/ 209550 h 699674"/>
                <a:gd name="connsiteX1" fmla="*/ 393700 w 641350"/>
                <a:gd name="connsiteY1" fmla="*/ 88900 h 699674"/>
                <a:gd name="connsiteX2" fmla="*/ 495300 w 641350"/>
                <a:gd name="connsiteY2" fmla="*/ 0 h 699674"/>
                <a:gd name="connsiteX3" fmla="*/ 615950 w 641350"/>
                <a:gd name="connsiteY3" fmla="*/ 0 h 699674"/>
                <a:gd name="connsiteX4" fmla="*/ 641350 w 641350"/>
                <a:gd name="connsiteY4" fmla="*/ 171450 h 699674"/>
                <a:gd name="connsiteX5" fmla="*/ 508000 w 641350"/>
                <a:gd name="connsiteY5" fmla="*/ 412750 h 699674"/>
                <a:gd name="connsiteX6" fmla="*/ 285750 w 641350"/>
                <a:gd name="connsiteY6" fmla="*/ 685800 h 699674"/>
                <a:gd name="connsiteX7" fmla="*/ 260350 w 641350"/>
                <a:gd name="connsiteY7" fmla="*/ 698500 h 699674"/>
                <a:gd name="connsiteX8" fmla="*/ 0 w 641350"/>
                <a:gd name="connsiteY8" fmla="*/ 673100 h 699674"/>
                <a:gd name="connsiteX9" fmla="*/ 12700 w 641350"/>
                <a:gd name="connsiteY9" fmla="*/ 393700 h 699674"/>
                <a:gd name="connsiteX10" fmla="*/ 127000 w 641350"/>
                <a:gd name="connsiteY10" fmla="*/ 209550 h 69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1350" h="699674">
                  <a:moveTo>
                    <a:pt x="127000" y="209550"/>
                  </a:moveTo>
                  <a:lnTo>
                    <a:pt x="393700" y="88900"/>
                  </a:lnTo>
                  <a:lnTo>
                    <a:pt x="495300" y="0"/>
                  </a:lnTo>
                  <a:lnTo>
                    <a:pt x="615950" y="0"/>
                  </a:lnTo>
                  <a:lnTo>
                    <a:pt x="641350" y="171450"/>
                  </a:lnTo>
                  <a:lnTo>
                    <a:pt x="508000" y="412750"/>
                  </a:lnTo>
                  <a:cubicBezTo>
                    <a:pt x="433917" y="503767"/>
                    <a:pt x="361466" y="596137"/>
                    <a:pt x="285750" y="685800"/>
                  </a:cubicBezTo>
                  <a:cubicBezTo>
                    <a:pt x="274034" y="699674"/>
                    <a:pt x="271809" y="698500"/>
                    <a:pt x="260350" y="698500"/>
                  </a:cubicBezTo>
                  <a:lnTo>
                    <a:pt x="0" y="673100"/>
                  </a:lnTo>
                  <a:lnTo>
                    <a:pt x="12700" y="393700"/>
                  </a:lnTo>
                  <a:lnTo>
                    <a:pt x="127000" y="20955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" name="Picture 4" descr="Children in Need logo, Pudsey Bear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3695" t="2918" r="3940" b="778"/>
            <a:stretch>
              <a:fillRect/>
            </a:stretch>
          </p:blipFill>
          <p:spPr bwMode="auto">
            <a:xfrm>
              <a:off x="3500430" y="3357562"/>
              <a:ext cx="1785950" cy="235745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Searching the Internet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Finding who was top of the premier league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carry out efficient searches using the Internet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6953" t="16558" r="26757" b="38636"/>
          <a:stretch>
            <a:fillRect/>
          </a:stretch>
        </p:blipFill>
        <p:spPr bwMode="auto">
          <a:xfrm>
            <a:off x="1928794" y="2500306"/>
            <a:ext cx="5500726" cy="32029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6" name="Rounded Rectangular Callout 5"/>
          <p:cNvSpPr/>
          <p:nvPr/>
        </p:nvSpPr>
        <p:spPr>
          <a:xfrm>
            <a:off x="642910" y="2857496"/>
            <a:ext cx="1357322" cy="1357322"/>
          </a:xfrm>
          <a:prstGeom prst="wedgeRoundRectCallout">
            <a:avLst>
              <a:gd name="adj1" fmla="val 112315"/>
              <a:gd name="adj2" fmla="val 27084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Is this an efficient search?</a:t>
            </a:r>
            <a:endParaRPr lang="en-GB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7000892" y="4071942"/>
            <a:ext cx="1428760" cy="1714512"/>
          </a:xfrm>
          <a:prstGeom prst="wedgeRoundRectCallout">
            <a:avLst>
              <a:gd name="adj1" fmla="val -241959"/>
              <a:gd name="adj2" fmla="val -29996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Do we want to search the whole Internet?</a:t>
            </a:r>
            <a:endParaRPr lang="en-GB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 rot="15147770">
            <a:off x="8516041" y="-618197"/>
            <a:ext cx="1584285" cy="2091256"/>
            <a:chOff x="3500430" y="3357562"/>
            <a:chExt cx="1785950" cy="2357454"/>
          </a:xfrm>
        </p:grpSpPr>
        <p:sp>
          <p:nvSpPr>
            <p:cNvPr id="9" name="Freeform 8"/>
            <p:cNvSpPr/>
            <p:nvPr/>
          </p:nvSpPr>
          <p:spPr>
            <a:xfrm>
              <a:off x="3962400" y="3524250"/>
              <a:ext cx="641350" cy="699674"/>
            </a:xfrm>
            <a:custGeom>
              <a:avLst/>
              <a:gdLst>
                <a:gd name="connsiteX0" fmla="*/ 127000 w 641350"/>
                <a:gd name="connsiteY0" fmla="*/ 209550 h 699674"/>
                <a:gd name="connsiteX1" fmla="*/ 393700 w 641350"/>
                <a:gd name="connsiteY1" fmla="*/ 88900 h 699674"/>
                <a:gd name="connsiteX2" fmla="*/ 495300 w 641350"/>
                <a:gd name="connsiteY2" fmla="*/ 0 h 699674"/>
                <a:gd name="connsiteX3" fmla="*/ 615950 w 641350"/>
                <a:gd name="connsiteY3" fmla="*/ 0 h 699674"/>
                <a:gd name="connsiteX4" fmla="*/ 641350 w 641350"/>
                <a:gd name="connsiteY4" fmla="*/ 171450 h 699674"/>
                <a:gd name="connsiteX5" fmla="*/ 508000 w 641350"/>
                <a:gd name="connsiteY5" fmla="*/ 412750 h 699674"/>
                <a:gd name="connsiteX6" fmla="*/ 285750 w 641350"/>
                <a:gd name="connsiteY6" fmla="*/ 685800 h 699674"/>
                <a:gd name="connsiteX7" fmla="*/ 260350 w 641350"/>
                <a:gd name="connsiteY7" fmla="*/ 698500 h 699674"/>
                <a:gd name="connsiteX8" fmla="*/ 0 w 641350"/>
                <a:gd name="connsiteY8" fmla="*/ 673100 h 699674"/>
                <a:gd name="connsiteX9" fmla="*/ 12700 w 641350"/>
                <a:gd name="connsiteY9" fmla="*/ 393700 h 699674"/>
                <a:gd name="connsiteX10" fmla="*/ 127000 w 641350"/>
                <a:gd name="connsiteY10" fmla="*/ 209550 h 69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1350" h="699674">
                  <a:moveTo>
                    <a:pt x="127000" y="209550"/>
                  </a:moveTo>
                  <a:lnTo>
                    <a:pt x="393700" y="88900"/>
                  </a:lnTo>
                  <a:lnTo>
                    <a:pt x="495300" y="0"/>
                  </a:lnTo>
                  <a:lnTo>
                    <a:pt x="615950" y="0"/>
                  </a:lnTo>
                  <a:lnTo>
                    <a:pt x="641350" y="171450"/>
                  </a:lnTo>
                  <a:lnTo>
                    <a:pt x="508000" y="412750"/>
                  </a:lnTo>
                  <a:cubicBezTo>
                    <a:pt x="433917" y="503767"/>
                    <a:pt x="361466" y="596137"/>
                    <a:pt x="285750" y="685800"/>
                  </a:cubicBezTo>
                  <a:cubicBezTo>
                    <a:pt x="274034" y="699674"/>
                    <a:pt x="271809" y="698500"/>
                    <a:pt x="260350" y="698500"/>
                  </a:cubicBezTo>
                  <a:lnTo>
                    <a:pt x="0" y="673100"/>
                  </a:lnTo>
                  <a:lnTo>
                    <a:pt x="12700" y="393700"/>
                  </a:lnTo>
                  <a:lnTo>
                    <a:pt x="127000" y="20955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" name="Picture 4" descr="Children in Need logo, Pudsey Bear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3695" t="2918" r="3940" b="778"/>
            <a:stretch>
              <a:fillRect/>
            </a:stretch>
          </p:blipFill>
          <p:spPr bwMode="auto">
            <a:xfrm>
              <a:off x="3500430" y="3357562"/>
              <a:ext cx="1785950" cy="235745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7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MANY RESULTS????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carry out efficient searches using the Internet</a:t>
            </a:r>
          </a:p>
          <a:p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767" t="15584" r="27929" b="21964"/>
          <a:stretch>
            <a:fillRect/>
          </a:stretch>
        </p:blipFill>
        <p:spPr bwMode="auto">
          <a:xfrm>
            <a:off x="1714480" y="2143116"/>
            <a:ext cx="6643734" cy="35004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6" name="Rounded Rectangular Callout 5"/>
          <p:cNvSpPr/>
          <p:nvPr/>
        </p:nvSpPr>
        <p:spPr>
          <a:xfrm>
            <a:off x="7143768" y="3786190"/>
            <a:ext cx="1357322" cy="1214446"/>
          </a:xfrm>
          <a:prstGeom prst="wedgeRoundRectCallout">
            <a:avLst>
              <a:gd name="adj1" fmla="val 22601"/>
              <a:gd name="adj2" fmla="val -123792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341,000 results! That’s a lot!</a:t>
            </a:r>
            <a:endParaRPr lang="en-GB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214282" y="3071810"/>
            <a:ext cx="1357322" cy="1214446"/>
          </a:xfrm>
          <a:prstGeom prst="wedgeRoundRectCallout">
            <a:avLst>
              <a:gd name="adj1" fmla="val 74787"/>
              <a:gd name="adj2" fmla="val 4525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Are these results useful?</a:t>
            </a:r>
            <a:endParaRPr lang="en-GB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214414" y="5572140"/>
            <a:ext cx="1584285" cy="2091256"/>
            <a:chOff x="3500430" y="3357562"/>
            <a:chExt cx="1785950" cy="2357454"/>
          </a:xfrm>
        </p:grpSpPr>
        <p:sp>
          <p:nvSpPr>
            <p:cNvPr id="9" name="Freeform 8"/>
            <p:cNvSpPr/>
            <p:nvPr/>
          </p:nvSpPr>
          <p:spPr>
            <a:xfrm>
              <a:off x="3962400" y="3524250"/>
              <a:ext cx="641350" cy="699674"/>
            </a:xfrm>
            <a:custGeom>
              <a:avLst/>
              <a:gdLst>
                <a:gd name="connsiteX0" fmla="*/ 127000 w 641350"/>
                <a:gd name="connsiteY0" fmla="*/ 209550 h 699674"/>
                <a:gd name="connsiteX1" fmla="*/ 393700 w 641350"/>
                <a:gd name="connsiteY1" fmla="*/ 88900 h 699674"/>
                <a:gd name="connsiteX2" fmla="*/ 495300 w 641350"/>
                <a:gd name="connsiteY2" fmla="*/ 0 h 699674"/>
                <a:gd name="connsiteX3" fmla="*/ 615950 w 641350"/>
                <a:gd name="connsiteY3" fmla="*/ 0 h 699674"/>
                <a:gd name="connsiteX4" fmla="*/ 641350 w 641350"/>
                <a:gd name="connsiteY4" fmla="*/ 171450 h 699674"/>
                <a:gd name="connsiteX5" fmla="*/ 508000 w 641350"/>
                <a:gd name="connsiteY5" fmla="*/ 412750 h 699674"/>
                <a:gd name="connsiteX6" fmla="*/ 285750 w 641350"/>
                <a:gd name="connsiteY6" fmla="*/ 685800 h 699674"/>
                <a:gd name="connsiteX7" fmla="*/ 260350 w 641350"/>
                <a:gd name="connsiteY7" fmla="*/ 698500 h 699674"/>
                <a:gd name="connsiteX8" fmla="*/ 0 w 641350"/>
                <a:gd name="connsiteY8" fmla="*/ 673100 h 699674"/>
                <a:gd name="connsiteX9" fmla="*/ 12700 w 641350"/>
                <a:gd name="connsiteY9" fmla="*/ 393700 h 699674"/>
                <a:gd name="connsiteX10" fmla="*/ 127000 w 641350"/>
                <a:gd name="connsiteY10" fmla="*/ 209550 h 69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1350" h="699674">
                  <a:moveTo>
                    <a:pt x="127000" y="209550"/>
                  </a:moveTo>
                  <a:lnTo>
                    <a:pt x="393700" y="88900"/>
                  </a:lnTo>
                  <a:lnTo>
                    <a:pt x="495300" y="0"/>
                  </a:lnTo>
                  <a:lnTo>
                    <a:pt x="615950" y="0"/>
                  </a:lnTo>
                  <a:lnTo>
                    <a:pt x="641350" y="171450"/>
                  </a:lnTo>
                  <a:lnTo>
                    <a:pt x="508000" y="412750"/>
                  </a:lnTo>
                  <a:cubicBezTo>
                    <a:pt x="433917" y="503767"/>
                    <a:pt x="361466" y="596137"/>
                    <a:pt x="285750" y="685800"/>
                  </a:cubicBezTo>
                  <a:cubicBezTo>
                    <a:pt x="274034" y="699674"/>
                    <a:pt x="271809" y="698500"/>
                    <a:pt x="260350" y="698500"/>
                  </a:cubicBezTo>
                  <a:lnTo>
                    <a:pt x="0" y="673100"/>
                  </a:lnTo>
                  <a:lnTo>
                    <a:pt x="12700" y="393700"/>
                  </a:lnTo>
                  <a:lnTo>
                    <a:pt x="127000" y="20955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" name="Picture 4" descr="Children in Need logo, Pudsey Bear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3695" t="2918" r="3940" b="778"/>
            <a:stretch>
              <a:fillRect/>
            </a:stretch>
          </p:blipFill>
          <p:spPr bwMode="auto">
            <a:xfrm>
              <a:off x="3500430" y="3357562"/>
              <a:ext cx="1785950" cy="235745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7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Efficient Searching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Better way of searching: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carry out efficient searches using the Internet</a:t>
            </a:r>
          </a:p>
          <a:p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l="26367" t="16558" r="26758" b="39610"/>
          <a:stretch>
            <a:fillRect/>
          </a:stretch>
        </p:blipFill>
        <p:spPr bwMode="auto">
          <a:xfrm>
            <a:off x="1785918" y="2214554"/>
            <a:ext cx="5715040" cy="32147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7" name="Rounded Rectangular Callout 6"/>
          <p:cNvSpPr/>
          <p:nvPr/>
        </p:nvSpPr>
        <p:spPr>
          <a:xfrm>
            <a:off x="642910" y="2428868"/>
            <a:ext cx="1500198" cy="2357454"/>
          </a:xfrm>
          <a:prstGeom prst="wedgeRoundRectCallout">
            <a:avLst>
              <a:gd name="adj1" fmla="val 95527"/>
              <a:gd name="adj2" fmla="val 2482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Use “quotes” to keep certain words together when you search.</a:t>
            </a:r>
            <a:endParaRPr lang="en-GB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6929454" y="1643050"/>
            <a:ext cx="1571636" cy="1357322"/>
          </a:xfrm>
          <a:prstGeom prst="wedgeRoundRectCallout">
            <a:avLst>
              <a:gd name="adj1" fmla="val -186921"/>
              <a:gd name="adj2" fmla="val 95000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Don’t write sentences – just key words!</a:t>
            </a:r>
            <a:endParaRPr lang="en-GB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6929454" y="4500570"/>
            <a:ext cx="1571636" cy="1214446"/>
          </a:xfrm>
          <a:prstGeom prst="wedgeRoundRectCallout">
            <a:avLst>
              <a:gd name="adj1" fmla="val -189941"/>
              <a:gd name="adj2" fmla="val -75010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Only search for UK results</a:t>
            </a:r>
            <a:endParaRPr lang="en-GB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 rot="16200000">
            <a:off x="8351858" y="5318654"/>
            <a:ext cx="1584285" cy="2091256"/>
            <a:chOff x="3500430" y="3357562"/>
            <a:chExt cx="1785950" cy="2357454"/>
          </a:xfrm>
        </p:grpSpPr>
        <p:sp>
          <p:nvSpPr>
            <p:cNvPr id="11" name="Freeform 10"/>
            <p:cNvSpPr/>
            <p:nvPr/>
          </p:nvSpPr>
          <p:spPr>
            <a:xfrm>
              <a:off x="3962400" y="3524250"/>
              <a:ext cx="641350" cy="699674"/>
            </a:xfrm>
            <a:custGeom>
              <a:avLst/>
              <a:gdLst>
                <a:gd name="connsiteX0" fmla="*/ 127000 w 641350"/>
                <a:gd name="connsiteY0" fmla="*/ 209550 h 699674"/>
                <a:gd name="connsiteX1" fmla="*/ 393700 w 641350"/>
                <a:gd name="connsiteY1" fmla="*/ 88900 h 699674"/>
                <a:gd name="connsiteX2" fmla="*/ 495300 w 641350"/>
                <a:gd name="connsiteY2" fmla="*/ 0 h 699674"/>
                <a:gd name="connsiteX3" fmla="*/ 615950 w 641350"/>
                <a:gd name="connsiteY3" fmla="*/ 0 h 699674"/>
                <a:gd name="connsiteX4" fmla="*/ 641350 w 641350"/>
                <a:gd name="connsiteY4" fmla="*/ 171450 h 699674"/>
                <a:gd name="connsiteX5" fmla="*/ 508000 w 641350"/>
                <a:gd name="connsiteY5" fmla="*/ 412750 h 699674"/>
                <a:gd name="connsiteX6" fmla="*/ 285750 w 641350"/>
                <a:gd name="connsiteY6" fmla="*/ 685800 h 699674"/>
                <a:gd name="connsiteX7" fmla="*/ 260350 w 641350"/>
                <a:gd name="connsiteY7" fmla="*/ 698500 h 699674"/>
                <a:gd name="connsiteX8" fmla="*/ 0 w 641350"/>
                <a:gd name="connsiteY8" fmla="*/ 673100 h 699674"/>
                <a:gd name="connsiteX9" fmla="*/ 12700 w 641350"/>
                <a:gd name="connsiteY9" fmla="*/ 393700 h 699674"/>
                <a:gd name="connsiteX10" fmla="*/ 127000 w 641350"/>
                <a:gd name="connsiteY10" fmla="*/ 209550 h 69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1350" h="699674">
                  <a:moveTo>
                    <a:pt x="127000" y="209550"/>
                  </a:moveTo>
                  <a:lnTo>
                    <a:pt x="393700" y="88900"/>
                  </a:lnTo>
                  <a:lnTo>
                    <a:pt x="495300" y="0"/>
                  </a:lnTo>
                  <a:lnTo>
                    <a:pt x="615950" y="0"/>
                  </a:lnTo>
                  <a:lnTo>
                    <a:pt x="641350" y="171450"/>
                  </a:lnTo>
                  <a:lnTo>
                    <a:pt x="508000" y="412750"/>
                  </a:lnTo>
                  <a:cubicBezTo>
                    <a:pt x="433917" y="503767"/>
                    <a:pt x="361466" y="596137"/>
                    <a:pt x="285750" y="685800"/>
                  </a:cubicBezTo>
                  <a:cubicBezTo>
                    <a:pt x="274034" y="699674"/>
                    <a:pt x="271809" y="698500"/>
                    <a:pt x="260350" y="698500"/>
                  </a:cubicBezTo>
                  <a:lnTo>
                    <a:pt x="0" y="673100"/>
                  </a:lnTo>
                  <a:lnTo>
                    <a:pt x="12700" y="393700"/>
                  </a:lnTo>
                  <a:lnTo>
                    <a:pt x="127000" y="20955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2" name="Picture 4" descr="Children in Need logo, Pudsey Bear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3695" t="2918" r="3940" b="778"/>
            <a:stretch>
              <a:fillRect/>
            </a:stretch>
          </p:blipFill>
          <p:spPr bwMode="auto">
            <a:xfrm>
              <a:off x="3500430" y="3357562"/>
              <a:ext cx="1785950" cy="235745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  <p:bldP spid="8" grpId="0" build="allAtOnce" animBg="1"/>
      <p:bldP spid="9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Now look at the results . . 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carry out efficient searches using the Internet</a:t>
            </a:r>
          </a:p>
          <a:p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 l="729" t="15584" r="22656" b="13946"/>
          <a:stretch>
            <a:fillRect/>
          </a:stretch>
        </p:blipFill>
        <p:spPr bwMode="auto">
          <a:xfrm>
            <a:off x="1775996" y="2143116"/>
            <a:ext cx="6584535" cy="3643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6" name="Rounded Rectangular Callout 5"/>
          <p:cNvSpPr/>
          <p:nvPr/>
        </p:nvSpPr>
        <p:spPr>
          <a:xfrm>
            <a:off x="214282" y="3071810"/>
            <a:ext cx="1357322" cy="1214446"/>
          </a:xfrm>
          <a:prstGeom prst="wedgeRoundRectCallout">
            <a:avLst>
              <a:gd name="adj1" fmla="val 74787"/>
              <a:gd name="adj2" fmla="val 4525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More </a:t>
            </a:r>
            <a:r>
              <a:rPr lang="en-GB" b="1" dirty="0" smtClean="0">
                <a:solidFill>
                  <a:schemeClr val="tx1"/>
                </a:solidFill>
                <a:latin typeface="Comic Sans MS" pitchFamily="66" charset="0"/>
              </a:rPr>
              <a:t>useful</a:t>
            </a: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 results.</a:t>
            </a:r>
            <a:endParaRPr lang="en-GB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6858016" y="4000504"/>
            <a:ext cx="1714512" cy="1500198"/>
          </a:xfrm>
          <a:prstGeom prst="wedgeRoundRectCallout">
            <a:avLst>
              <a:gd name="adj1" fmla="val 23956"/>
              <a:gd name="adj2" fmla="val -127641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Less than half the number of results. Only 120,000</a:t>
            </a:r>
            <a:endParaRPr lang="en-GB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 rot="5400000">
            <a:off x="-792143" y="1461003"/>
            <a:ext cx="1584285" cy="2091256"/>
            <a:chOff x="3500430" y="3357562"/>
            <a:chExt cx="1785950" cy="2357454"/>
          </a:xfrm>
        </p:grpSpPr>
        <p:sp>
          <p:nvSpPr>
            <p:cNvPr id="9" name="Freeform 8"/>
            <p:cNvSpPr/>
            <p:nvPr/>
          </p:nvSpPr>
          <p:spPr>
            <a:xfrm>
              <a:off x="3962400" y="3524250"/>
              <a:ext cx="641350" cy="699674"/>
            </a:xfrm>
            <a:custGeom>
              <a:avLst/>
              <a:gdLst>
                <a:gd name="connsiteX0" fmla="*/ 127000 w 641350"/>
                <a:gd name="connsiteY0" fmla="*/ 209550 h 699674"/>
                <a:gd name="connsiteX1" fmla="*/ 393700 w 641350"/>
                <a:gd name="connsiteY1" fmla="*/ 88900 h 699674"/>
                <a:gd name="connsiteX2" fmla="*/ 495300 w 641350"/>
                <a:gd name="connsiteY2" fmla="*/ 0 h 699674"/>
                <a:gd name="connsiteX3" fmla="*/ 615950 w 641350"/>
                <a:gd name="connsiteY3" fmla="*/ 0 h 699674"/>
                <a:gd name="connsiteX4" fmla="*/ 641350 w 641350"/>
                <a:gd name="connsiteY4" fmla="*/ 171450 h 699674"/>
                <a:gd name="connsiteX5" fmla="*/ 508000 w 641350"/>
                <a:gd name="connsiteY5" fmla="*/ 412750 h 699674"/>
                <a:gd name="connsiteX6" fmla="*/ 285750 w 641350"/>
                <a:gd name="connsiteY6" fmla="*/ 685800 h 699674"/>
                <a:gd name="connsiteX7" fmla="*/ 260350 w 641350"/>
                <a:gd name="connsiteY7" fmla="*/ 698500 h 699674"/>
                <a:gd name="connsiteX8" fmla="*/ 0 w 641350"/>
                <a:gd name="connsiteY8" fmla="*/ 673100 h 699674"/>
                <a:gd name="connsiteX9" fmla="*/ 12700 w 641350"/>
                <a:gd name="connsiteY9" fmla="*/ 393700 h 699674"/>
                <a:gd name="connsiteX10" fmla="*/ 127000 w 641350"/>
                <a:gd name="connsiteY10" fmla="*/ 209550 h 69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1350" h="699674">
                  <a:moveTo>
                    <a:pt x="127000" y="209550"/>
                  </a:moveTo>
                  <a:lnTo>
                    <a:pt x="393700" y="88900"/>
                  </a:lnTo>
                  <a:lnTo>
                    <a:pt x="495300" y="0"/>
                  </a:lnTo>
                  <a:lnTo>
                    <a:pt x="615950" y="0"/>
                  </a:lnTo>
                  <a:lnTo>
                    <a:pt x="641350" y="171450"/>
                  </a:lnTo>
                  <a:lnTo>
                    <a:pt x="508000" y="412750"/>
                  </a:lnTo>
                  <a:cubicBezTo>
                    <a:pt x="433917" y="503767"/>
                    <a:pt x="361466" y="596137"/>
                    <a:pt x="285750" y="685800"/>
                  </a:cubicBezTo>
                  <a:cubicBezTo>
                    <a:pt x="274034" y="699674"/>
                    <a:pt x="271809" y="698500"/>
                    <a:pt x="260350" y="698500"/>
                  </a:cubicBezTo>
                  <a:lnTo>
                    <a:pt x="0" y="673100"/>
                  </a:lnTo>
                  <a:lnTo>
                    <a:pt x="12700" y="393700"/>
                  </a:lnTo>
                  <a:lnTo>
                    <a:pt x="127000" y="20955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" name="Picture 4" descr="Children in Need logo, Pudsey Bear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3695" t="2918" r="3940" b="778"/>
            <a:stretch>
              <a:fillRect/>
            </a:stretch>
          </p:blipFill>
          <p:spPr bwMode="auto">
            <a:xfrm>
              <a:off x="3500430" y="3357562"/>
              <a:ext cx="1785950" cy="235745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7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Create a word document with the </a:t>
            </a:r>
            <a:r>
              <a:rPr lang="en-GB" dirty="0" smtClean="0"/>
              <a:t>title:</a:t>
            </a:r>
          </a:p>
          <a:p>
            <a:pPr lvl="1">
              <a:buNone/>
            </a:pPr>
            <a:r>
              <a:rPr lang="en-GB" sz="3300" dirty="0" smtClean="0"/>
              <a:t> </a:t>
            </a:r>
            <a:r>
              <a:rPr lang="en-GB" sz="3300" b="1" u="sng" dirty="0" smtClean="0"/>
              <a:t>Web </a:t>
            </a:r>
            <a:r>
              <a:rPr lang="en-GB" sz="3300" b="1" u="sng" dirty="0" smtClean="0"/>
              <a:t>Quest – </a:t>
            </a:r>
            <a:r>
              <a:rPr lang="en-GB" sz="3300" b="1" u="sng" dirty="0" smtClean="0"/>
              <a:t>Children in Need</a:t>
            </a:r>
            <a:r>
              <a:rPr lang="en-GB" b="1" dirty="0" smtClean="0"/>
              <a:t> </a:t>
            </a:r>
          </a:p>
          <a:p>
            <a:endParaRPr lang="en-GB" dirty="0" smtClean="0"/>
          </a:p>
          <a:p>
            <a:r>
              <a:rPr lang="en-GB" smtClean="0"/>
              <a:t>Now find </a:t>
            </a:r>
            <a:r>
              <a:rPr lang="en-GB" dirty="0" smtClean="0"/>
              <a:t>out the </a:t>
            </a:r>
            <a:r>
              <a:rPr lang="en-GB" dirty="0" smtClean="0"/>
              <a:t>following:</a:t>
            </a:r>
          </a:p>
          <a:p>
            <a:endParaRPr lang="en-GB" dirty="0" smtClean="0"/>
          </a:p>
          <a:p>
            <a:pPr lvl="1"/>
            <a:r>
              <a:rPr lang="en-GB" dirty="0" smtClean="0"/>
              <a:t>When did Children in Need start?</a:t>
            </a:r>
            <a:endParaRPr lang="en-GB" dirty="0" smtClean="0"/>
          </a:p>
          <a:p>
            <a:pPr lvl="1"/>
            <a:r>
              <a:rPr lang="en-GB" dirty="0" smtClean="0"/>
              <a:t>What specific things does Children in Need raise money for?</a:t>
            </a:r>
            <a:endParaRPr lang="en-GB" dirty="0" smtClean="0"/>
          </a:p>
          <a:p>
            <a:pPr lvl="1"/>
            <a:r>
              <a:rPr lang="en-GB" dirty="0" smtClean="0"/>
              <a:t>Describe a child illness that Children in Needs gives  money towards.</a:t>
            </a:r>
            <a:endParaRPr lang="en-GB" dirty="0" smtClean="0"/>
          </a:p>
          <a:p>
            <a:pPr lvl="1"/>
            <a:r>
              <a:rPr lang="en-GB" dirty="0" smtClean="0"/>
              <a:t>What is the phone number to make a donation?</a:t>
            </a:r>
            <a:endParaRPr lang="en-GB" dirty="0" smtClean="0"/>
          </a:p>
          <a:p>
            <a:pPr lvl="1"/>
            <a:r>
              <a:rPr lang="en-GB" dirty="0" smtClean="0"/>
              <a:t>List all of the songs that have been brought out to raise money for Children in Need in the last 10 years.</a:t>
            </a:r>
            <a:endParaRPr lang="en-GB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carry out efficient searches using the Internet</a:t>
            </a:r>
            <a:endParaRPr lang="en-GB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8" name="Group 60"/>
            <p:cNvGrpSpPr>
              <a:grpSpLocks noChangeAspect="1"/>
            </p:cNvGrpSpPr>
            <p:nvPr/>
          </p:nvGrpSpPr>
          <p:grpSpPr bwMode="auto">
            <a:xfrm>
              <a:off x="0" y="3271"/>
              <a:ext cx="1080129" cy="1112061"/>
              <a:chOff x="-548" y="1546"/>
              <a:chExt cx="958" cy="999"/>
            </a:xfrm>
          </p:grpSpPr>
          <p:sp>
            <p:nvSpPr>
              <p:cNvPr id="42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9" name="Group 6"/>
            <p:cNvGrpSpPr>
              <a:grpSpLocks noChangeAspect="1"/>
            </p:cNvGrpSpPr>
            <p:nvPr/>
          </p:nvGrpSpPr>
          <p:grpSpPr bwMode="auto">
            <a:xfrm>
              <a:off x="428596" y="289965"/>
              <a:ext cx="1080122" cy="1138778"/>
              <a:chOff x="290" y="1477"/>
              <a:chExt cx="958" cy="1023"/>
            </a:xfrm>
          </p:grpSpPr>
          <p:sp>
            <p:nvSpPr>
              <p:cNvPr id="10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  <p:grpSp>
        <p:nvGrpSpPr>
          <p:cNvPr id="83" name="Group 82"/>
          <p:cNvGrpSpPr/>
          <p:nvPr/>
        </p:nvGrpSpPr>
        <p:grpSpPr>
          <a:xfrm>
            <a:off x="7143768" y="1500174"/>
            <a:ext cx="1500198" cy="1980262"/>
            <a:chOff x="3500430" y="3357562"/>
            <a:chExt cx="1785950" cy="2357454"/>
          </a:xfrm>
        </p:grpSpPr>
        <p:sp>
          <p:nvSpPr>
            <p:cNvPr id="81" name="Freeform 80"/>
            <p:cNvSpPr/>
            <p:nvPr/>
          </p:nvSpPr>
          <p:spPr>
            <a:xfrm>
              <a:off x="3962400" y="3524250"/>
              <a:ext cx="641350" cy="699674"/>
            </a:xfrm>
            <a:custGeom>
              <a:avLst/>
              <a:gdLst>
                <a:gd name="connsiteX0" fmla="*/ 127000 w 641350"/>
                <a:gd name="connsiteY0" fmla="*/ 209550 h 699674"/>
                <a:gd name="connsiteX1" fmla="*/ 393700 w 641350"/>
                <a:gd name="connsiteY1" fmla="*/ 88900 h 699674"/>
                <a:gd name="connsiteX2" fmla="*/ 495300 w 641350"/>
                <a:gd name="connsiteY2" fmla="*/ 0 h 699674"/>
                <a:gd name="connsiteX3" fmla="*/ 615950 w 641350"/>
                <a:gd name="connsiteY3" fmla="*/ 0 h 699674"/>
                <a:gd name="connsiteX4" fmla="*/ 641350 w 641350"/>
                <a:gd name="connsiteY4" fmla="*/ 171450 h 699674"/>
                <a:gd name="connsiteX5" fmla="*/ 508000 w 641350"/>
                <a:gd name="connsiteY5" fmla="*/ 412750 h 699674"/>
                <a:gd name="connsiteX6" fmla="*/ 285750 w 641350"/>
                <a:gd name="connsiteY6" fmla="*/ 685800 h 699674"/>
                <a:gd name="connsiteX7" fmla="*/ 260350 w 641350"/>
                <a:gd name="connsiteY7" fmla="*/ 698500 h 699674"/>
                <a:gd name="connsiteX8" fmla="*/ 0 w 641350"/>
                <a:gd name="connsiteY8" fmla="*/ 673100 h 699674"/>
                <a:gd name="connsiteX9" fmla="*/ 12700 w 641350"/>
                <a:gd name="connsiteY9" fmla="*/ 393700 h 699674"/>
                <a:gd name="connsiteX10" fmla="*/ 127000 w 641350"/>
                <a:gd name="connsiteY10" fmla="*/ 209550 h 69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1350" h="699674">
                  <a:moveTo>
                    <a:pt x="127000" y="209550"/>
                  </a:moveTo>
                  <a:lnTo>
                    <a:pt x="393700" y="88900"/>
                  </a:lnTo>
                  <a:lnTo>
                    <a:pt x="495300" y="0"/>
                  </a:lnTo>
                  <a:lnTo>
                    <a:pt x="615950" y="0"/>
                  </a:lnTo>
                  <a:lnTo>
                    <a:pt x="641350" y="171450"/>
                  </a:lnTo>
                  <a:lnTo>
                    <a:pt x="508000" y="412750"/>
                  </a:lnTo>
                  <a:cubicBezTo>
                    <a:pt x="433917" y="503767"/>
                    <a:pt x="361466" y="596137"/>
                    <a:pt x="285750" y="685800"/>
                  </a:cubicBezTo>
                  <a:cubicBezTo>
                    <a:pt x="274034" y="699674"/>
                    <a:pt x="271809" y="698500"/>
                    <a:pt x="260350" y="698500"/>
                  </a:cubicBezTo>
                  <a:lnTo>
                    <a:pt x="0" y="673100"/>
                  </a:lnTo>
                  <a:lnTo>
                    <a:pt x="12700" y="393700"/>
                  </a:lnTo>
                  <a:lnTo>
                    <a:pt x="127000" y="20955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4100" name="Picture 4" descr="Children in Need logo, Pudsey Bear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3695" t="2918" r="3940" b="778"/>
            <a:stretch>
              <a:fillRect/>
            </a:stretch>
          </p:blipFill>
          <p:spPr bwMode="auto">
            <a:xfrm>
              <a:off x="3500430" y="3357562"/>
              <a:ext cx="1785950" cy="235745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2559</TotalTime>
  <Words>253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Web Quest –  </vt:lpstr>
      <vt:lpstr>Today’s Learning Objective</vt:lpstr>
      <vt:lpstr>Searching the Internet</vt:lpstr>
      <vt:lpstr>Results</vt:lpstr>
      <vt:lpstr>Efficient Searching</vt:lpstr>
      <vt:lpstr>Results</vt:lpstr>
      <vt:lpstr>Tasks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Nicki Maddams</dc:creator>
  <cp:lastModifiedBy>maddamsn</cp:lastModifiedBy>
  <cp:revision>59</cp:revision>
  <dcterms:created xsi:type="dcterms:W3CDTF">2008-01-28T15:32:11Z</dcterms:created>
  <dcterms:modified xsi:type="dcterms:W3CDTF">2008-11-14T10:05:34Z</dcterms:modified>
</cp:coreProperties>
</file>